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5A6"/>
    <a:srgbClr val="717171"/>
    <a:srgbClr val="3BBBAC"/>
    <a:srgbClr val="3BBBB8"/>
    <a:srgbClr val="3DBD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DA6EEC-7FF3-4F22-83CB-75316F0A7CD0}" type="datetimeFigureOut">
              <a:rPr lang="en-GB" smtClean="0"/>
              <a:t>09/05/2013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70136D-812C-444B-A837-AA7B7C3C89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8748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70136D-812C-444B-A837-AA7B7C3C891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3791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657EB-F6F6-407F-BB04-9BD15047BAD2}" type="datetime1">
              <a:rPr lang="en-GB" smtClean="0"/>
              <a:t>09/05/2013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A782-535E-4723-A92B-26C0183864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8431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2F45C-E4D5-4F4F-966E-47FF33F9CC05}" type="datetime1">
              <a:rPr lang="en-GB" smtClean="0"/>
              <a:t>09/05/2013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A782-535E-4723-A92B-26C0183864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507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42948-800F-49C1-926B-F138F737B2C8}" type="datetime1">
              <a:rPr lang="en-GB" smtClean="0"/>
              <a:t>09/05/2013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A782-535E-4723-A92B-26C0183864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7567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97906-FE07-4B77-90B1-FAB8EC53E253}" type="datetime1">
              <a:rPr lang="en-GB" smtClean="0"/>
              <a:t>09/05/2013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A782-535E-4723-A92B-26C0183864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257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B28CD-E7B2-41EE-84DB-B0AB395432EA}" type="datetime1">
              <a:rPr lang="en-GB" smtClean="0"/>
              <a:t>09/05/2013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A782-535E-4723-A92B-26C0183864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338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1595E-1CBA-4B11-A708-5DAE6A700B5B}" type="datetime1">
              <a:rPr lang="en-GB" smtClean="0"/>
              <a:t>09/05/2013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A782-535E-4723-A92B-26C0183864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2868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165A-3A90-49C1-9222-AA3690403937}" type="datetime1">
              <a:rPr lang="en-GB" smtClean="0"/>
              <a:t>09/05/2013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A782-535E-4723-A92B-26C0183864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715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E0269-7030-43EA-9497-B8C88D3C0C7D}" type="datetime1">
              <a:rPr lang="en-GB" smtClean="0"/>
              <a:t>09/05/2013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A782-535E-4723-A92B-26C0183864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658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36774-30D5-49F6-935F-2FB0D3C45EB2}" type="datetime1">
              <a:rPr lang="en-GB" smtClean="0"/>
              <a:t>09/05/2013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A782-535E-4723-A92B-26C0183864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1143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41964-3700-47D4-9255-AA81982AD901}" type="datetime1">
              <a:rPr lang="en-GB" smtClean="0"/>
              <a:t>09/05/2013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A782-535E-4723-A92B-26C0183864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5263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39E10-A2A5-4A35-897D-E95BE3E43418}" type="datetime1">
              <a:rPr lang="en-GB" smtClean="0"/>
              <a:t>09/05/2013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A782-535E-4723-A92B-26C0183864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1207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9B5A6">
            <a:alpha val="1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A6BD80-A9E5-40C0-8C4E-C3966F0AFB93}" type="datetime1">
              <a:rPr lang="en-GB" smtClean="0"/>
              <a:t>09/05/2013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A5A782-535E-4723-A92B-26C0183864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9831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blog.global-dynamics.com/test-your-cultural-intelligence-0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2924944"/>
            <a:ext cx="7772400" cy="1470025"/>
          </a:xfrm>
        </p:spPr>
        <p:txBody>
          <a:bodyPr/>
          <a:lstStyle/>
          <a:p>
            <a:r>
              <a:rPr lang="en-GB" b="1" dirty="0" smtClean="0"/>
              <a:t>Sociocultural level of analysis</a:t>
            </a: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3608" y="4509120"/>
            <a:ext cx="6984776" cy="648072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rgbClr val="717171"/>
                </a:solidFill>
              </a:rPr>
              <a:t>What is culture?</a:t>
            </a:r>
            <a:endParaRPr lang="en-GB" b="1" dirty="0">
              <a:solidFill>
                <a:srgbClr val="717171"/>
              </a:solidFill>
            </a:endParaRPr>
          </a:p>
        </p:txBody>
      </p:sp>
      <p:pic>
        <p:nvPicPr>
          <p:cNvPr id="4" name="Picture 2" descr="\\Hachette\Users\Education\beth.cleall\Desktop\9781444181166-1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548680"/>
            <a:ext cx="1301884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0182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80668" cy="1172705"/>
          </a:xfrm>
          <a:solidFill>
            <a:srgbClr val="39B5A6"/>
          </a:solidFill>
        </p:spPr>
        <p:txBody>
          <a:bodyPr>
            <a:normAutofit/>
          </a:bodyPr>
          <a:lstStyle/>
          <a:p>
            <a:r>
              <a:rPr lang="en-GB" sz="4000" dirty="0" smtClean="0"/>
              <a:t>Starter </a:t>
            </a:r>
            <a:r>
              <a:rPr lang="en-GB" dirty="0" smtClean="0"/>
              <a:t>activity</a:t>
            </a:r>
            <a:endParaRPr lang="en-GB" dirty="0"/>
          </a:p>
        </p:txBody>
      </p:sp>
      <p:pic>
        <p:nvPicPr>
          <p:cNvPr id="5" name="Picture 2" descr="\\Hachette\Users\Education\beth.cleall\Desktop\9781444181166-1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5860" y="277343"/>
            <a:ext cx="846219" cy="11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© </a:t>
            </a:r>
            <a:r>
              <a:rPr lang="en-GB" dirty="0" err="1" smtClean="0"/>
              <a:t>Hodder</a:t>
            </a:r>
            <a:r>
              <a:rPr lang="en-GB" dirty="0" smtClean="0"/>
              <a:t> &amp; Stoughton 2013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467543" y="1988840"/>
            <a:ext cx="8244535" cy="2015936"/>
          </a:xfrm>
          <a:prstGeom prst="rect">
            <a:avLst/>
          </a:prstGeom>
          <a:ln w="25400">
            <a:solidFill>
              <a:srgbClr val="39B5A6"/>
            </a:solidFill>
          </a:ln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GB" sz="2400" dirty="0"/>
              <a:t>Access the questionnaire on cultural intelligence at </a:t>
            </a:r>
          </a:p>
          <a:p>
            <a:pPr algn="ctr">
              <a:buNone/>
            </a:pPr>
            <a:r>
              <a:rPr lang="en-GB" sz="2400" b="1" i="1" dirty="0">
                <a:hlinkClick r:id="rId3"/>
              </a:rPr>
              <a:t>http://blog.global-dynamics.com/test-your-cultural-intelligence-0/</a:t>
            </a:r>
            <a:endParaRPr lang="en-GB" sz="2400" b="1" i="1" dirty="0"/>
          </a:p>
          <a:p>
            <a:pPr algn="ctr">
              <a:buNone/>
            </a:pPr>
            <a:endParaRPr lang="en-GB" sz="2400" b="1" i="1" dirty="0"/>
          </a:p>
          <a:p>
            <a:pPr algn="ctr">
              <a:buNone/>
            </a:pPr>
            <a:r>
              <a:rPr lang="en-GB" sz="2400" dirty="0"/>
              <a:t>Complete as whole class exercise or individually.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67542" y="4149080"/>
            <a:ext cx="8244535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GB" b="1" dirty="0">
                <a:solidFill>
                  <a:srgbClr val="39B5A6"/>
                </a:solidFill>
              </a:rPr>
              <a:t>Points for discussion </a:t>
            </a:r>
            <a:endParaRPr lang="en-GB" b="1" dirty="0" smtClean="0">
              <a:solidFill>
                <a:srgbClr val="39B5A6"/>
              </a:solidFill>
            </a:endParaRPr>
          </a:p>
          <a:p>
            <a:pPr algn="ctr">
              <a:buNone/>
            </a:pPr>
            <a:endParaRPr lang="en-GB" sz="800" b="1" dirty="0">
              <a:solidFill>
                <a:srgbClr val="39B5A6"/>
              </a:solidFill>
            </a:endParaRPr>
          </a:p>
          <a:p>
            <a:pPr marL="342900" indent="-342900">
              <a:buClr>
                <a:srgbClr val="39B5A6"/>
              </a:buClr>
              <a:buFont typeface="+mj-lt"/>
              <a:buAutoNum type="arabicPeriod"/>
            </a:pPr>
            <a:r>
              <a:rPr lang="en-GB" dirty="0"/>
              <a:t>How many questions were you confident you knew the answers </a:t>
            </a:r>
            <a:r>
              <a:rPr lang="en-GB" dirty="0" smtClean="0"/>
              <a:t>to?</a:t>
            </a:r>
          </a:p>
          <a:p>
            <a:pPr marL="342900" indent="-342900">
              <a:buClr>
                <a:srgbClr val="39B5A6"/>
              </a:buClr>
              <a:buFont typeface="+mj-lt"/>
              <a:buAutoNum type="arabicPeriod"/>
            </a:pPr>
            <a:endParaRPr lang="en-GB" sz="800" dirty="0"/>
          </a:p>
          <a:p>
            <a:pPr marL="342900" indent="-342900">
              <a:buClr>
                <a:srgbClr val="39B5A6"/>
              </a:buClr>
              <a:buFont typeface="+mj-lt"/>
              <a:buAutoNum type="arabicPeriod"/>
            </a:pPr>
            <a:r>
              <a:rPr lang="en-GB" dirty="0"/>
              <a:t>How much did you rely on </a:t>
            </a:r>
            <a:r>
              <a:rPr lang="en-GB" dirty="0" smtClean="0"/>
              <a:t>‘common knowledge’ </a:t>
            </a:r>
            <a:r>
              <a:rPr lang="en-GB" dirty="0"/>
              <a:t>or cultural stereotypes to answer </a:t>
            </a:r>
            <a:r>
              <a:rPr lang="en-GB" dirty="0" smtClean="0"/>
              <a:t>questions?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5003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7408660" cy="1172705"/>
          </a:xfrm>
          <a:solidFill>
            <a:srgbClr val="39B5A6"/>
          </a:solidFill>
        </p:spPr>
        <p:txBody>
          <a:bodyPr>
            <a:normAutofit/>
          </a:bodyPr>
          <a:lstStyle/>
          <a:p>
            <a:r>
              <a:rPr lang="en-GB" dirty="0" smtClean="0">
                <a:cs typeface="Times New Roman" pitchFamily="18" charset="0"/>
              </a:rPr>
              <a:t>Elements of culture</a:t>
            </a:r>
            <a:endParaRPr lang="en-GB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7544" y="1844824"/>
            <a:ext cx="8244535" cy="4248472"/>
          </a:xfrm>
          <a:ln w="25400">
            <a:noFill/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600" dirty="0" err="1" smtClean="0"/>
              <a:t>Triandis</a:t>
            </a:r>
            <a:r>
              <a:rPr lang="en-GB" sz="2600" dirty="0" smtClean="0"/>
              <a:t> </a:t>
            </a:r>
            <a:r>
              <a:rPr lang="en-GB" sz="2600" dirty="0"/>
              <a:t>(1980) distinguishes between objective and subjective elements of culture: </a:t>
            </a:r>
            <a:endParaRPr lang="en-GB" sz="2600" dirty="0" smtClean="0"/>
          </a:p>
          <a:p>
            <a:pPr>
              <a:buNone/>
            </a:pPr>
            <a:endParaRPr lang="en-GB" sz="800" dirty="0"/>
          </a:p>
          <a:p>
            <a:pPr lvl="0"/>
            <a:r>
              <a:rPr lang="en-GB" sz="2600" b="1" dirty="0">
                <a:solidFill>
                  <a:srgbClr val="39B5A6"/>
                </a:solidFill>
              </a:rPr>
              <a:t>Objective aspects </a:t>
            </a:r>
            <a:r>
              <a:rPr lang="en-GB" sz="2600" dirty="0"/>
              <a:t>of culture are </a:t>
            </a:r>
            <a:r>
              <a:rPr lang="en-GB" sz="2600" dirty="0" smtClean="0"/>
              <a:t>physical </a:t>
            </a:r>
            <a:r>
              <a:rPr lang="en-GB" sz="2600" dirty="0"/>
              <a:t>things such as clothing, </a:t>
            </a:r>
            <a:r>
              <a:rPr lang="en-GB" sz="2600" dirty="0" smtClean="0"/>
              <a:t>food, </a:t>
            </a:r>
            <a:r>
              <a:rPr lang="en-GB" sz="2600" dirty="0"/>
              <a:t>music and buildings. These are fairly </a:t>
            </a:r>
            <a:r>
              <a:rPr lang="en-GB" sz="2600" dirty="0" smtClean="0"/>
              <a:t>obvious.</a:t>
            </a:r>
          </a:p>
          <a:p>
            <a:pPr lvl="0"/>
            <a:endParaRPr lang="en-GB" sz="800" dirty="0" smtClean="0"/>
          </a:p>
          <a:p>
            <a:pPr lvl="0"/>
            <a:r>
              <a:rPr lang="en-GB" sz="2600" b="1" dirty="0" smtClean="0">
                <a:solidFill>
                  <a:srgbClr val="39B5A6"/>
                </a:solidFill>
              </a:rPr>
              <a:t>Subjective </a:t>
            </a:r>
            <a:r>
              <a:rPr lang="en-GB" sz="2600" b="1" dirty="0">
                <a:solidFill>
                  <a:srgbClr val="39B5A6"/>
                </a:solidFill>
              </a:rPr>
              <a:t>aspects </a:t>
            </a:r>
            <a:r>
              <a:rPr lang="en-GB" sz="2600" dirty="0"/>
              <a:t>of culture are cultural </a:t>
            </a:r>
            <a:r>
              <a:rPr lang="en-GB" sz="2600" dirty="0" smtClean="0"/>
              <a:t>practices including </a:t>
            </a:r>
            <a:r>
              <a:rPr lang="en-GB" sz="2600" dirty="0"/>
              <a:t>beliefs, values and shared ideas. These cannot be seen but they exert powerful influences on behaviour. </a:t>
            </a:r>
          </a:p>
          <a:p>
            <a:endParaRPr lang="en-GB" sz="1400" dirty="0"/>
          </a:p>
        </p:txBody>
      </p:sp>
      <p:pic>
        <p:nvPicPr>
          <p:cNvPr id="5" name="Picture 2" descr="\\Hachette\Users\Education\beth.cleall\Desktop\9781444181166-1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5860" y="277343"/>
            <a:ext cx="846219" cy="11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5502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7499176" cy="1172705"/>
          </a:xfrm>
          <a:solidFill>
            <a:srgbClr val="39B5A6"/>
          </a:solidFill>
        </p:spPr>
        <p:txBody>
          <a:bodyPr>
            <a:noAutofit/>
          </a:bodyPr>
          <a:lstStyle/>
          <a:p>
            <a:r>
              <a:rPr lang="en-GB" sz="2800" dirty="0" smtClean="0">
                <a:cs typeface="Times New Roman" pitchFamily="18" charset="0"/>
              </a:rPr>
              <a:t>Command words: </a:t>
            </a:r>
            <a:br>
              <a:rPr lang="en-GB" sz="2800" dirty="0" smtClean="0">
                <a:cs typeface="Times New Roman" pitchFamily="18" charset="0"/>
              </a:rPr>
            </a:br>
            <a:r>
              <a:rPr lang="en-GB" sz="2800" dirty="0" smtClean="0">
                <a:cs typeface="Times New Roman" pitchFamily="18" charset="0"/>
              </a:rPr>
              <a:t>The language of the learning outcomes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76872"/>
            <a:ext cx="8254879" cy="3240360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39B5A6"/>
                </a:solidFill>
              </a:rPr>
              <a:t>Define</a:t>
            </a:r>
            <a:r>
              <a:rPr lang="en-GB" sz="3200" dirty="0"/>
              <a:t> the terms culture and cultural </a:t>
            </a:r>
            <a:r>
              <a:rPr lang="en-GB" sz="3200" dirty="0" smtClean="0"/>
              <a:t>norms.</a:t>
            </a:r>
          </a:p>
          <a:p>
            <a:endParaRPr lang="en-GB" sz="3200" dirty="0"/>
          </a:p>
          <a:p>
            <a:r>
              <a:rPr lang="en-GB" sz="3200" b="1" dirty="0">
                <a:solidFill>
                  <a:srgbClr val="39B5A6"/>
                </a:solidFill>
              </a:rPr>
              <a:t>Examine</a:t>
            </a:r>
            <a:r>
              <a:rPr lang="en-GB" sz="3200" dirty="0"/>
              <a:t> the role of two cultural dimensions on behaviour (for example individualism/ collectivism, </a:t>
            </a:r>
            <a:r>
              <a:rPr lang="en-GB" sz="3200" dirty="0" smtClean="0"/>
              <a:t>power/distance</a:t>
            </a:r>
            <a:r>
              <a:rPr lang="en-GB" sz="3200" dirty="0" smtClean="0"/>
              <a:t>).</a:t>
            </a:r>
            <a:endParaRPr lang="en-GB" sz="3200" dirty="0"/>
          </a:p>
          <a:p>
            <a:pPr>
              <a:buNone/>
            </a:pPr>
            <a:endParaRPr lang="en-GB" sz="2400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Picture 2" descr="\\Hachette\Users\Education\beth.cleall\Desktop\9781444181166-1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5860" y="277343"/>
            <a:ext cx="846219" cy="11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0416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77343"/>
            <a:ext cx="7499176" cy="1172705"/>
          </a:xfrm>
          <a:solidFill>
            <a:srgbClr val="39B5A6"/>
          </a:solidFill>
        </p:spPr>
        <p:txBody>
          <a:bodyPr>
            <a:normAutofit/>
          </a:bodyPr>
          <a:lstStyle/>
          <a:p>
            <a:r>
              <a:rPr lang="en-GB" sz="3600" dirty="0" smtClean="0"/>
              <a:t>Activity: Exploring culture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7543" y="1844824"/>
            <a:ext cx="8244536" cy="4104456"/>
          </a:xfrm>
          <a:ln w="25400">
            <a:noFill/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b="1" dirty="0">
                <a:solidFill>
                  <a:srgbClr val="39B5A6"/>
                </a:solidFill>
              </a:rPr>
              <a:t>Culture</a:t>
            </a:r>
            <a:r>
              <a:rPr lang="en-GB" sz="2400" dirty="0">
                <a:solidFill>
                  <a:srgbClr val="FF0000"/>
                </a:solidFill>
              </a:rPr>
              <a:t> </a:t>
            </a:r>
            <a:r>
              <a:rPr lang="en-GB" sz="2400" dirty="0"/>
              <a:t>refers to the shared habits of a community and </a:t>
            </a:r>
            <a:r>
              <a:rPr lang="en-GB" sz="2400" b="1" dirty="0">
                <a:solidFill>
                  <a:srgbClr val="39B5A6"/>
                </a:solidFill>
              </a:rPr>
              <a:t>cultural norms </a:t>
            </a:r>
            <a:r>
              <a:rPr lang="en-GB" sz="2400" dirty="0"/>
              <a:t>are rules which regulate behaviour within a particular </a:t>
            </a:r>
            <a:r>
              <a:rPr lang="en-GB" sz="2400" dirty="0" smtClean="0"/>
              <a:t>culture.</a:t>
            </a:r>
          </a:p>
          <a:p>
            <a:pPr marL="0" indent="0">
              <a:buNone/>
            </a:pPr>
            <a:endParaRPr lang="en-GB" sz="800" dirty="0"/>
          </a:p>
          <a:p>
            <a:pPr marL="457200" indent="-457200">
              <a:buClr>
                <a:srgbClr val="39B5A6"/>
              </a:buClr>
              <a:buFont typeface="+mj-lt"/>
              <a:buAutoNum type="arabicPeriod"/>
            </a:pPr>
            <a:r>
              <a:rPr lang="en-GB" sz="2400" dirty="0" smtClean="0"/>
              <a:t>Describe </a:t>
            </a:r>
            <a:r>
              <a:rPr lang="en-GB" sz="2400" dirty="0"/>
              <a:t>in </a:t>
            </a:r>
            <a:r>
              <a:rPr lang="en-GB" sz="2400" dirty="0" smtClean="0"/>
              <a:t>detail one </a:t>
            </a:r>
            <a:r>
              <a:rPr lang="en-GB" sz="2400" dirty="0"/>
              <a:t>‘shared habit’ of your cultural group </a:t>
            </a:r>
            <a:r>
              <a:rPr lang="en-GB" sz="2400" dirty="0" smtClean="0"/>
              <a:t>(for </a:t>
            </a:r>
            <a:r>
              <a:rPr lang="en-GB" sz="2400" dirty="0"/>
              <a:t>example</a:t>
            </a:r>
            <a:r>
              <a:rPr lang="en-GB" sz="2400" dirty="0" smtClean="0"/>
              <a:t>, </a:t>
            </a:r>
            <a:r>
              <a:rPr lang="en-GB" sz="2400" dirty="0"/>
              <a:t>celebration of a festival, with </a:t>
            </a:r>
            <a:r>
              <a:rPr lang="en-GB" sz="2400" dirty="0" smtClean="0"/>
              <a:t>its </a:t>
            </a:r>
            <a:r>
              <a:rPr lang="en-GB" sz="2400" dirty="0"/>
              <a:t>associated food, rituals</a:t>
            </a:r>
            <a:r>
              <a:rPr lang="en-GB" sz="2400" dirty="0" smtClean="0"/>
              <a:t>, ceremonies).</a:t>
            </a:r>
          </a:p>
          <a:p>
            <a:pPr marL="457200" indent="-457200">
              <a:buClr>
                <a:srgbClr val="39B5A6"/>
              </a:buClr>
              <a:buFont typeface="+mj-lt"/>
              <a:buAutoNum type="arabicPeriod"/>
            </a:pPr>
            <a:endParaRPr lang="en-GB" sz="800" dirty="0"/>
          </a:p>
          <a:p>
            <a:pPr marL="457200" indent="-457200">
              <a:buClr>
                <a:srgbClr val="39B5A6"/>
              </a:buClr>
              <a:buFont typeface="+mj-lt"/>
              <a:buAutoNum type="arabicPeriod"/>
            </a:pPr>
            <a:r>
              <a:rPr lang="en-GB" sz="2400" dirty="0"/>
              <a:t>Identify one or more cultural rules in your </a:t>
            </a:r>
            <a:r>
              <a:rPr lang="en-GB" sz="2400" dirty="0" smtClean="0"/>
              <a:t>example </a:t>
            </a:r>
            <a:r>
              <a:rPr lang="en-GB" sz="2400" dirty="0"/>
              <a:t>that you would explain to a </a:t>
            </a:r>
            <a:r>
              <a:rPr lang="en-GB" sz="2400" dirty="0" smtClean="0"/>
              <a:t>‘cultural </a:t>
            </a:r>
            <a:r>
              <a:rPr lang="en-GB" sz="2400" dirty="0"/>
              <a:t>stranger’ before inviting them to join you.</a:t>
            </a:r>
          </a:p>
          <a:p>
            <a:endParaRPr lang="en-GB" sz="2000" dirty="0"/>
          </a:p>
        </p:txBody>
      </p:sp>
      <p:pic>
        <p:nvPicPr>
          <p:cNvPr id="5" name="Picture 2" descr="\\Hachette\Users\Education\beth.cleall\Desktop\9781444181166-1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5860" y="277343"/>
            <a:ext cx="846219" cy="11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92064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7499176" cy="1172705"/>
          </a:xfrm>
          <a:solidFill>
            <a:srgbClr val="39B5A6"/>
          </a:solidFill>
        </p:spPr>
        <p:txBody>
          <a:bodyPr>
            <a:normAutofit/>
          </a:bodyPr>
          <a:lstStyle/>
          <a:p>
            <a:r>
              <a:rPr lang="en-GB" sz="3200" dirty="0" err="1" smtClean="0">
                <a:cs typeface="Times New Roman" pitchFamily="18" charset="0"/>
              </a:rPr>
              <a:t>Hofstede’s</a:t>
            </a:r>
            <a:r>
              <a:rPr lang="en-GB" sz="3200" dirty="0" smtClean="0">
                <a:cs typeface="Times New Roman" pitchFamily="18" charset="0"/>
              </a:rPr>
              <a:t> cultural classification model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7544" y="1648465"/>
            <a:ext cx="8244535" cy="4381539"/>
          </a:xfrm>
          <a:ln w="25400">
            <a:noFill/>
          </a:ln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 smtClean="0"/>
              <a:t>Hofstede distinguished </a:t>
            </a:r>
            <a:r>
              <a:rPr lang="en-GB" dirty="0"/>
              <a:t>four dimensions by which cultures vary</a:t>
            </a:r>
            <a:r>
              <a:rPr lang="en-GB" dirty="0" smtClean="0"/>
              <a:t>:</a:t>
            </a:r>
          </a:p>
          <a:p>
            <a:pPr>
              <a:buNone/>
            </a:pPr>
            <a:endParaRPr lang="en-GB" sz="900" dirty="0"/>
          </a:p>
          <a:p>
            <a:pPr marL="514350" indent="-514350">
              <a:buFont typeface="+mj-lt"/>
              <a:buAutoNum type="arabicPeriod"/>
            </a:pPr>
            <a:r>
              <a:rPr lang="en-GB" b="1" dirty="0">
                <a:solidFill>
                  <a:srgbClr val="39B5A6"/>
                </a:solidFill>
              </a:rPr>
              <a:t>In individualistic cultures </a:t>
            </a:r>
            <a:r>
              <a:rPr lang="en-GB" dirty="0"/>
              <a:t>personal identity </a:t>
            </a:r>
            <a:r>
              <a:rPr lang="en-GB" dirty="0" smtClean="0"/>
              <a:t>(e.g</a:t>
            </a:r>
            <a:r>
              <a:rPr lang="en-GB" dirty="0"/>
              <a:t>. career choice, choice of partner</a:t>
            </a:r>
            <a:r>
              <a:rPr lang="en-GB" dirty="0" smtClean="0"/>
              <a:t>) </a:t>
            </a:r>
            <a:r>
              <a:rPr lang="en-GB" dirty="0"/>
              <a:t>is viewed as a matter of choice</a:t>
            </a:r>
            <a:r>
              <a:rPr lang="en-GB" dirty="0" smtClean="0"/>
              <a:t>. </a:t>
            </a:r>
            <a:r>
              <a:rPr lang="en-GB" dirty="0"/>
              <a:t>In </a:t>
            </a:r>
            <a:r>
              <a:rPr lang="en-GB" b="1" dirty="0">
                <a:solidFill>
                  <a:srgbClr val="39B5A6"/>
                </a:solidFill>
              </a:rPr>
              <a:t>collectivist cultures</a:t>
            </a:r>
            <a:r>
              <a:rPr lang="en-GB" dirty="0"/>
              <a:t>, the wider social group (notably the family) have </a:t>
            </a:r>
            <a:r>
              <a:rPr lang="en-GB" dirty="0" smtClean="0"/>
              <a:t>a far </a:t>
            </a:r>
            <a:r>
              <a:rPr lang="en-GB" dirty="0"/>
              <a:t>greater influence and identity is largely defined by roles and relationships. </a:t>
            </a:r>
          </a:p>
          <a:p>
            <a:pPr marL="514350" indent="-514350">
              <a:buFont typeface="+mj-lt"/>
              <a:buAutoNum type="arabicPeriod"/>
            </a:pPr>
            <a:endParaRPr lang="en-GB" sz="900" dirty="0" smtClean="0"/>
          </a:p>
          <a:p>
            <a:pPr marL="514350" indent="-514350">
              <a:buFont typeface="+mj-lt"/>
              <a:buAutoNum type="arabicPeriod" startAt="2"/>
            </a:pPr>
            <a:r>
              <a:rPr lang="en-GB" b="1" dirty="0" smtClean="0">
                <a:solidFill>
                  <a:srgbClr val="39B5A6"/>
                </a:solidFill>
              </a:rPr>
              <a:t>Masculine </a:t>
            </a:r>
            <a:r>
              <a:rPr lang="en-GB" b="1" dirty="0">
                <a:solidFill>
                  <a:srgbClr val="39B5A6"/>
                </a:solidFill>
              </a:rPr>
              <a:t>cultures </a:t>
            </a:r>
            <a:r>
              <a:rPr lang="en-GB" dirty="0"/>
              <a:t>value attributes such as achievement, independence and competition</a:t>
            </a:r>
            <a:r>
              <a:rPr lang="en-GB" dirty="0" smtClean="0"/>
              <a:t>. </a:t>
            </a:r>
            <a:r>
              <a:rPr lang="en-GB" b="1" dirty="0" smtClean="0">
                <a:solidFill>
                  <a:srgbClr val="39B5A6"/>
                </a:solidFill>
              </a:rPr>
              <a:t>Feminine </a:t>
            </a:r>
            <a:r>
              <a:rPr lang="en-GB" b="1" dirty="0">
                <a:solidFill>
                  <a:srgbClr val="39B5A6"/>
                </a:solidFill>
              </a:rPr>
              <a:t>cultures </a:t>
            </a:r>
            <a:r>
              <a:rPr lang="en-GB" dirty="0"/>
              <a:t>value caring </a:t>
            </a:r>
            <a:r>
              <a:rPr lang="en-GB" dirty="0" smtClean="0"/>
              <a:t>and co-operation.</a:t>
            </a:r>
            <a:endParaRPr lang="en-GB" dirty="0"/>
          </a:p>
        </p:txBody>
      </p:sp>
      <p:pic>
        <p:nvPicPr>
          <p:cNvPr id="5" name="Picture 2" descr="\\Hachette\Users\Education\beth.cleall\Desktop\9781444181166-1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5860" y="277343"/>
            <a:ext cx="846219" cy="11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1840" y="6381328"/>
            <a:ext cx="2895600" cy="365125"/>
          </a:xfrm>
        </p:spPr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65316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7499176" cy="1172705"/>
          </a:xfrm>
          <a:solidFill>
            <a:srgbClr val="39B5A6"/>
          </a:solidFill>
        </p:spPr>
        <p:txBody>
          <a:bodyPr>
            <a:normAutofit/>
          </a:bodyPr>
          <a:lstStyle/>
          <a:p>
            <a:r>
              <a:rPr lang="en-GB" sz="3200" dirty="0" err="1" smtClean="0">
                <a:cs typeface="Times New Roman" pitchFamily="18" charset="0"/>
              </a:rPr>
              <a:t>Hofstede’s</a:t>
            </a:r>
            <a:r>
              <a:rPr lang="en-GB" sz="3200" dirty="0" smtClean="0">
                <a:cs typeface="Times New Roman" pitchFamily="18" charset="0"/>
              </a:rPr>
              <a:t> cultural classification model</a:t>
            </a:r>
            <a:r>
              <a:rPr lang="en-GB" sz="3600" dirty="0" smtClean="0">
                <a:cs typeface="Times New Roman" pitchFamily="18" charset="0"/>
              </a:rPr>
              <a:t/>
            </a:r>
            <a:br>
              <a:rPr lang="en-GB" sz="3600" dirty="0" smtClean="0">
                <a:cs typeface="Times New Roman" pitchFamily="18" charset="0"/>
              </a:rPr>
            </a:br>
            <a:r>
              <a:rPr lang="en-GB" sz="2000" dirty="0" smtClean="0">
                <a:cs typeface="Times New Roman" pitchFamily="18" charset="0"/>
              </a:rPr>
              <a:t>Continued</a:t>
            </a:r>
            <a:endParaRPr lang="en-GB" sz="2000" dirty="0"/>
          </a:p>
        </p:txBody>
      </p:sp>
      <p:pic>
        <p:nvPicPr>
          <p:cNvPr id="7" name="Picture 2" descr="\\Hachette\Users\Education\beth.cleall\Desktop\9781444181166-1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5860" y="277343"/>
            <a:ext cx="846219" cy="11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467543" y="1700808"/>
            <a:ext cx="8244535" cy="3016210"/>
          </a:xfrm>
          <a:prstGeom prst="rect">
            <a:avLst/>
          </a:prstGeom>
          <a:ln w="25400">
            <a:noFill/>
          </a:ln>
        </p:spPr>
        <p:txBody>
          <a:bodyPr wrap="square">
            <a:spAutoFit/>
          </a:bodyPr>
          <a:lstStyle/>
          <a:p>
            <a:pPr marL="514350" indent="-514350">
              <a:buClr>
                <a:srgbClr val="39B5A6"/>
              </a:buClr>
              <a:buFont typeface="+mj-lt"/>
              <a:buAutoNum type="arabicPeriod" startAt="3"/>
            </a:pPr>
            <a:r>
              <a:rPr lang="en-GB" sz="2600" dirty="0"/>
              <a:t>In ‘</a:t>
            </a:r>
            <a:r>
              <a:rPr lang="en-GB" sz="2600" b="1" dirty="0">
                <a:solidFill>
                  <a:srgbClr val="39B5A6"/>
                </a:solidFill>
              </a:rPr>
              <a:t>power</a:t>
            </a:r>
            <a:r>
              <a:rPr lang="en-GB" sz="2600" dirty="0"/>
              <a:t>’ cultures, unequal relationships are tolerated or accepted even by those low down in the social hierarchy. Business organisations and families are strongly hierarchical. ‘</a:t>
            </a:r>
            <a:r>
              <a:rPr lang="en-GB" sz="2600" b="1" dirty="0">
                <a:solidFill>
                  <a:srgbClr val="39B5A6"/>
                </a:solidFill>
              </a:rPr>
              <a:t>Distance</a:t>
            </a:r>
            <a:r>
              <a:rPr lang="en-GB" sz="2600" dirty="0"/>
              <a:t>’ cultures value </a:t>
            </a:r>
            <a:r>
              <a:rPr lang="en-GB" sz="2600" dirty="0" smtClean="0"/>
              <a:t>equality in </a:t>
            </a:r>
            <a:r>
              <a:rPr lang="en-GB" sz="2600" dirty="0"/>
              <a:t>business and </a:t>
            </a:r>
            <a:r>
              <a:rPr lang="en-GB" sz="2600" dirty="0" smtClean="0"/>
              <a:t>family relationships.</a:t>
            </a:r>
          </a:p>
          <a:p>
            <a:pPr>
              <a:buClr>
                <a:srgbClr val="39B5A6"/>
              </a:buClr>
            </a:pPr>
            <a:endParaRPr lang="en-GB" sz="800" dirty="0"/>
          </a:p>
          <a:p>
            <a:pPr marL="514350" indent="-514350">
              <a:buClr>
                <a:srgbClr val="39B5A6"/>
              </a:buClr>
              <a:buFont typeface="+mj-lt"/>
              <a:buAutoNum type="arabicPeriod" startAt="4"/>
            </a:pPr>
            <a:r>
              <a:rPr lang="en-GB" sz="2600" b="1" dirty="0">
                <a:solidFill>
                  <a:srgbClr val="39B5A6"/>
                </a:solidFill>
              </a:rPr>
              <a:t>Uncertainty avoidance</a:t>
            </a:r>
            <a:r>
              <a:rPr lang="en-GB" sz="2600" dirty="0">
                <a:solidFill>
                  <a:srgbClr val="39B5A6"/>
                </a:solidFill>
              </a:rPr>
              <a:t> </a:t>
            </a:r>
            <a:r>
              <a:rPr lang="en-GB" sz="2600" dirty="0"/>
              <a:t>cultures are those in which risk </a:t>
            </a:r>
            <a:r>
              <a:rPr lang="en-GB" sz="2600" dirty="0" smtClean="0"/>
              <a:t>taking </a:t>
            </a:r>
            <a:r>
              <a:rPr lang="en-GB" sz="2600" dirty="0"/>
              <a:t>is </a:t>
            </a:r>
            <a:r>
              <a:rPr lang="en-GB" sz="2600" dirty="0" smtClean="0"/>
              <a:t>largely disapproved of.</a:t>
            </a:r>
            <a:endParaRPr lang="en-GB" sz="2800" dirty="0"/>
          </a:p>
        </p:txBody>
      </p:sp>
      <p:sp>
        <p:nvSpPr>
          <p:cNvPr id="5" name="Rectangle 4"/>
          <p:cNvSpPr/>
          <p:nvPr/>
        </p:nvSpPr>
        <p:spPr>
          <a:xfrm>
            <a:off x="455355" y="5013176"/>
            <a:ext cx="8244535" cy="492443"/>
          </a:xfrm>
          <a:prstGeom prst="rect">
            <a:avLst/>
          </a:prstGeom>
          <a:ln w="25400">
            <a:solidFill>
              <a:srgbClr val="39B5A6"/>
            </a:solidFill>
          </a:ln>
        </p:spPr>
        <p:txBody>
          <a:bodyPr wrap="square">
            <a:spAutoFit/>
          </a:bodyPr>
          <a:lstStyle/>
          <a:p>
            <a:pPr marL="514350" indent="-514350">
              <a:buClr>
                <a:srgbClr val="39B5A6"/>
              </a:buClr>
              <a:buFont typeface="+mj-lt"/>
              <a:buAutoNum type="arabicPeriod" startAt="5"/>
            </a:pPr>
            <a:r>
              <a:rPr lang="en-GB" sz="2600" dirty="0"/>
              <a:t>A fifth dimension </a:t>
            </a:r>
            <a:r>
              <a:rPr lang="en-GB" sz="2600" b="1" dirty="0">
                <a:solidFill>
                  <a:srgbClr val="39B5A6"/>
                </a:solidFill>
              </a:rPr>
              <a:t>time orientation </a:t>
            </a:r>
            <a:r>
              <a:rPr lang="en-GB" sz="2600" dirty="0"/>
              <a:t>was added </a:t>
            </a:r>
            <a:r>
              <a:rPr lang="en-GB" sz="2600" dirty="0" smtClean="0"/>
              <a:t>later.</a:t>
            </a:r>
            <a:endParaRPr lang="en-GB" sz="2600" dirty="0"/>
          </a:p>
        </p:txBody>
      </p:sp>
    </p:spTree>
    <p:extLst>
      <p:ext uri="{BB962C8B-B14F-4D97-AF65-F5344CB8AC3E}">
        <p14:creationId xmlns:p14="http://schemas.microsoft.com/office/powerpoint/2010/main" val="32115276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72705"/>
          </a:xfrm>
          <a:solidFill>
            <a:srgbClr val="39B5A6"/>
          </a:solidFill>
        </p:spPr>
        <p:txBody>
          <a:bodyPr/>
          <a:lstStyle/>
          <a:p>
            <a:r>
              <a:rPr lang="en-GB" dirty="0" smtClean="0"/>
              <a:t>Activity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>
            <a:normAutofit/>
          </a:bodyPr>
          <a:lstStyle/>
          <a:p>
            <a:pPr marL="514350" indent="-514350">
              <a:buClr>
                <a:srgbClr val="39B5A6"/>
              </a:buClr>
              <a:buFont typeface="+mj-lt"/>
              <a:buAutoNum type="arabicPeriod"/>
            </a:pPr>
            <a:r>
              <a:rPr lang="en-GB" dirty="0"/>
              <a:t>Working in a pair, discuss your own culture with reference to each of </a:t>
            </a:r>
            <a:r>
              <a:rPr lang="en-GB" dirty="0" err="1"/>
              <a:t>Hofstede’s</a:t>
            </a:r>
            <a:r>
              <a:rPr lang="en-GB" dirty="0"/>
              <a:t> 5 dimensions</a:t>
            </a:r>
            <a:r>
              <a:rPr lang="en-GB" dirty="0" smtClean="0"/>
              <a:t>.</a:t>
            </a:r>
          </a:p>
          <a:p>
            <a:pPr marL="514350" indent="-514350">
              <a:buClr>
                <a:srgbClr val="39B5A6"/>
              </a:buClr>
              <a:buFont typeface="+mj-lt"/>
              <a:buAutoNum type="arabicPeriod"/>
            </a:pPr>
            <a:endParaRPr lang="en-GB" sz="800" dirty="0"/>
          </a:p>
          <a:p>
            <a:pPr marL="514350" indent="-514350">
              <a:buClr>
                <a:srgbClr val="39B5A6"/>
              </a:buClr>
              <a:buFont typeface="+mj-lt"/>
              <a:buAutoNum type="arabicPeriod"/>
            </a:pPr>
            <a:r>
              <a:rPr lang="en-GB" dirty="0"/>
              <a:t>Try to identify where you would place your </a:t>
            </a:r>
            <a:r>
              <a:rPr lang="en-GB" dirty="0" smtClean="0"/>
              <a:t>culture.</a:t>
            </a:r>
          </a:p>
          <a:p>
            <a:pPr marL="514350" indent="-514350">
              <a:buClr>
                <a:srgbClr val="39B5A6"/>
              </a:buClr>
              <a:buFont typeface="+mj-lt"/>
              <a:buAutoNum type="arabicPeriod"/>
            </a:pPr>
            <a:endParaRPr lang="en-GB" sz="800" dirty="0" smtClean="0"/>
          </a:p>
          <a:p>
            <a:pPr marL="514350" indent="-514350">
              <a:buClr>
                <a:srgbClr val="39B5A6"/>
              </a:buClr>
              <a:buFont typeface="+mj-lt"/>
              <a:buAutoNum type="arabicPeriod"/>
            </a:pPr>
            <a:r>
              <a:rPr lang="en-GB" dirty="0" smtClean="0"/>
              <a:t>Compare </a:t>
            </a:r>
            <a:r>
              <a:rPr lang="en-GB" dirty="0"/>
              <a:t>your answers with the rest of the </a:t>
            </a:r>
            <a:r>
              <a:rPr lang="en-GB" dirty="0" smtClean="0"/>
              <a:t>class. </a:t>
            </a:r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pic>
        <p:nvPicPr>
          <p:cNvPr id="5" name="Picture 2" descr="\\Hachette\Users\Education\beth.cleall\Desktop\9781444181166-1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5860" y="277343"/>
            <a:ext cx="846219" cy="11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86491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504</TotalTime>
  <Words>420</Words>
  <Application>Microsoft Office PowerPoint</Application>
  <PresentationFormat>On-screen Show (4:3)</PresentationFormat>
  <Paragraphs>54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Sociocultural level of analysis</vt:lpstr>
      <vt:lpstr>Starter activity</vt:lpstr>
      <vt:lpstr>Elements of culture</vt:lpstr>
      <vt:lpstr>Command words:  The language of the learning outcomes</vt:lpstr>
      <vt:lpstr>Activity: Exploring culture</vt:lpstr>
      <vt:lpstr>Hofstede’s cultural classification model</vt:lpstr>
      <vt:lpstr>Hofstede’s cultural classification model Continued</vt:lpstr>
      <vt:lpstr>Activity</vt:lpstr>
    </vt:vector>
  </TitlesOfParts>
  <Company>Hachette UK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Beth.Cleall</dc:creator>
  <cp:lastModifiedBy>Beth.Cleall</cp:lastModifiedBy>
  <cp:revision>30</cp:revision>
  <dcterms:created xsi:type="dcterms:W3CDTF">2013-04-15T10:21:38Z</dcterms:created>
  <dcterms:modified xsi:type="dcterms:W3CDTF">2013-05-09T10:09:19Z</dcterms:modified>
</cp:coreProperties>
</file>