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5A6"/>
    <a:srgbClr val="717171"/>
    <a:srgbClr val="3BBBAC"/>
    <a:srgbClr val="3BBBB8"/>
    <a:srgbClr val="3DBD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DA6EEC-7FF3-4F22-83CB-75316F0A7CD0}" type="datetimeFigureOut">
              <a:rPr lang="en-GB" smtClean="0"/>
              <a:t>09/05/2013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70136D-812C-444B-A837-AA7B7C3C8911}" type="slidenum">
              <a:rPr lang="en-GB" smtClean="0"/>
              <a:t>‹#›</a:t>
            </a:fld>
            <a:endParaRPr lang="en-GB"/>
          </a:p>
        </p:txBody>
      </p:sp>
    </p:spTree>
    <p:extLst>
      <p:ext uri="{BB962C8B-B14F-4D97-AF65-F5344CB8AC3E}">
        <p14:creationId xmlns:p14="http://schemas.microsoft.com/office/powerpoint/2010/main" val="898748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70136D-812C-444B-A837-AA7B7C3C8911}" type="slidenum">
              <a:rPr lang="en-GB" smtClean="0"/>
              <a:t>3</a:t>
            </a:fld>
            <a:endParaRPr lang="en-GB"/>
          </a:p>
        </p:txBody>
      </p:sp>
    </p:spTree>
    <p:extLst>
      <p:ext uri="{BB962C8B-B14F-4D97-AF65-F5344CB8AC3E}">
        <p14:creationId xmlns:p14="http://schemas.microsoft.com/office/powerpoint/2010/main" val="404379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F7657EB-F6F6-407F-BB04-9BD15047BAD2}"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3628431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E2F45C-E4D5-4F4F-966E-47FF33F9CC05}"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65507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7742948-800F-49C1-926B-F138F737B2C8}"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4177567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4F97906-FE07-4B77-90B1-FAB8EC53E253}"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46257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EB28CD-E7B2-41EE-84DB-B0AB395432EA}" type="datetime1">
              <a:rPr lang="en-GB" smtClean="0"/>
              <a:t>09/05/2013</a:t>
            </a:fld>
            <a:endParaRPr lang="en-GB"/>
          </a:p>
        </p:txBody>
      </p:sp>
      <p:sp>
        <p:nvSpPr>
          <p:cNvPr id="5" name="Footer Placeholder 4"/>
          <p:cNvSpPr>
            <a:spLocks noGrp="1"/>
          </p:cNvSpPr>
          <p:nvPr>
            <p:ph type="ftr" sz="quarter" idx="11"/>
          </p:nvPr>
        </p:nvSpPr>
        <p:spPr/>
        <p:txBody>
          <a:bodyPr/>
          <a:lstStyle/>
          <a:p>
            <a:r>
              <a:rPr lang="en-GB" smtClean="0"/>
              <a:t>© Hodder &amp; Stoughton 2013</a:t>
            </a:r>
            <a:endParaRPr lang="en-GB"/>
          </a:p>
        </p:txBody>
      </p:sp>
      <p:sp>
        <p:nvSpPr>
          <p:cNvPr id="6" name="Slide Number Placeholder 5"/>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067338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A31595E-1CBA-4B11-A708-5DAE6A700B5B}"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632868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0B9165A-3A90-49C1-9222-AA3690403937}" type="datetime1">
              <a:rPr lang="en-GB" smtClean="0"/>
              <a:t>09/05/2013</a:t>
            </a:fld>
            <a:endParaRPr lang="en-GB"/>
          </a:p>
        </p:txBody>
      </p:sp>
      <p:sp>
        <p:nvSpPr>
          <p:cNvPr id="8" name="Footer Placeholder 7"/>
          <p:cNvSpPr>
            <a:spLocks noGrp="1"/>
          </p:cNvSpPr>
          <p:nvPr>
            <p:ph type="ftr" sz="quarter" idx="11"/>
          </p:nvPr>
        </p:nvSpPr>
        <p:spPr/>
        <p:txBody>
          <a:bodyPr/>
          <a:lstStyle/>
          <a:p>
            <a:r>
              <a:rPr lang="en-GB" smtClean="0"/>
              <a:t>© Hodder &amp; Stoughton 2013</a:t>
            </a:r>
            <a:endParaRPr lang="en-GB"/>
          </a:p>
        </p:txBody>
      </p:sp>
      <p:sp>
        <p:nvSpPr>
          <p:cNvPr id="9" name="Slide Number Placeholder 8"/>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05715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C5E0269-7030-43EA-9497-B8C88D3C0C7D}" type="datetime1">
              <a:rPr lang="en-GB" smtClean="0"/>
              <a:t>09/05/2013</a:t>
            </a:fld>
            <a:endParaRPr lang="en-GB"/>
          </a:p>
        </p:txBody>
      </p:sp>
      <p:sp>
        <p:nvSpPr>
          <p:cNvPr id="4" name="Footer Placeholder 3"/>
          <p:cNvSpPr>
            <a:spLocks noGrp="1"/>
          </p:cNvSpPr>
          <p:nvPr>
            <p:ph type="ftr" sz="quarter" idx="11"/>
          </p:nvPr>
        </p:nvSpPr>
        <p:spPr/>
        <p:txBody>
          <a:bodyPr/>
          <a:lstStyle/>
          <a:p>
            <a:r>
              <a:rPr lang="en-GB" smtClean="0"/>
              <a:t>© Hodder &amp; Stoughton 2013</a:t>
            </a:r>
            <a:endParaRPr lang="en-GB"/>
          </a:p>
        </p:txBody>
      </p:sp>
      <p:sp>
        <p:nvSpPr>
          <p:cNvPr id="5" name="Slide Number Placeholder 4"/>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963658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536774-30D5-49F6-935F-2FB0D3C45EB2}" type="datetime1">
              <a:rPr lang="en-GB" smtClean="0"/>
              <a:t>09/05/2013</a:t>
            </a:fld>
            <a:endParaRPr lang="en-GB"/>
          </a:p>
        </p:txBody>
      </p:sp>
      <p:sp>
        <p:nvSpPr>
          <p:cNvPr id="3" name="Footer Placeholder 2"/>
          <p:cNvSpPr>
            <a:spLocks noGrp="1"/>
          </p:cNvSpPr>
          <p:nvPr>
            <p:ph type="ftr" sz="quarter" idx="11"/>
          </p:nvPr>
        </p:nvSpPr>
        <p:spPr/>
        <p:txBody>
          <a:bodyPr/>
          <a:lstStyle/>
          <a:p>
            <a:r>
              <a:rPr lang="en-GB" smtClean="0"/>
              <a:t>© Hodder &amp; Stoughton 2013</a:t>
            </a:r>
            <a:endParaRPr lang="en-GB"/>
          </a:p>
        </p:txBody>
      </p:sp>
      <p:sp>
        <p:nvSpPr>
          <p:cNvPr id="4" name="Slide Number Placeholder 3"/>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4211143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41964-3700-47D4-9255-AA81982AD901}"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3985263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639E10-A2A5-4A35-897D-E95BE3E43418}" type="datetime1">
              <a:rPr lang="en-GB" smtClean="0"/>
              <a:t>09/05/2013</a:t>
            </a:fld>
            <a:endParaRPr lang="en-GB"/>
          </a:p>
        </p:txBody>
      </p:sp>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7" name="Slide Number Placeholder 6"/>
          <p:cNvSpPr>
            <a:spLocks noGrp="1"/>
          </p:cNvSpPr>
          <p:nvPr>
            <p:ph type="sldNum" sz="quarter" idx="12"/>
          </p:nvPr>
        </p:nvSpPr>
        <p:spPr/>
        <p:txBody>
          <a:bodyPr/>
          <a:lstStyle/>
          <a:p>
            <a:fld id="{70A5A782-535E-4723-A92B-26C0183864B4}" type="slidenum">
              <a:rPr lang="en-GB" smtClean="0"/>
              <a:t>‹#›</a:t>
            </a:fld>
            <a:endParaRPr lang="en-GB"/>
          </a:p>
        </p:txBody>
      </p:sp>
    </p:spTree>
    <p:extLst>
      <p:ext uri="{BB962C8B-B14F-4D97-AF65-F5344CB8AC3E}">
        <p14:creationId xmlns:p14="http://schemas.microsoft.com/office/powerpoint/2010/main" val="1481207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9B5A6">
            <a:alpha val="16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A6BD80-A9E5-40C0-8C4E-C3966F0AFB93}" type="datetime1">
              <a:rPr lang="en-GB" smtClean="0"/>
              <a:t>09/05/2013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 Hodder &amp; Stoughton 2013</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A5A782-535E-4723-A92B-26C0183864B4}" type="slidenum">
              <a:rPr lang="en-GB" smtClean="0"/>
              <a:t>‹#›</a:t>
            </a:fld>
            <a:endParaRPr lang="en-GB"/>
          </a:p>
        </p:txBody>
      </p:sp>
    </p:spTree>
    <p:extLst>
      <p:ext uri="{BB962C8B-B14F-4D97-AF65-F5344CB8AC3E}">
        <p14:creationId xmlns:p14="http://schemas.microsoft.com/office/powerpoint/2010/main" val="3029831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924944"/>
            <a:ext cx="7772400" cy="1470025"/>
          </a:xfrm>
        </p:spPr>
        <p:txBody>
          <a:bodyPr/>
          <a:lstStyle/>
          <a:p>
            <a:r>
              <a:rPr lang="en-GB" b="1" dirty="0" smtClean="0"/>
              <a:t>Sport psychology</a:t>
            </a:r>
            <a:endParaRPr lang="en-GB" b="1" dirty="0"/>
          </a:p>
        </p:txBody>
      </p:sp>
      <p:sp>
        <p:nvSpPr>
          <p:cNvPr id="3" name="Subtitle 2"/>
          <p:cNvSpPr>
            <a:spLocks noGrp="1"/>
          </p:cNvSpPr>
          <p:nvPr>
            <p:ph type="subTitle" idx="1"/>
          </p:nvPr>
        </p:nvSpPr>
        <p:spPr>
          <a:xfrm>
            <a:off x="1043608" y="4509120"/>
            <a:ext cx="6984776" cy="648072"/>
          </a:xfrm>
        </p:spPr>
        <p:txBody>
          <a:bodyPr>
            <a:normAutofit/>
          </a:bodyPr>
          <a:lstStyle/>
          <a:p>
            <a:r>
              <a:rPr lang="en-GB" b="1" dirty="0" smtClean="0">
                <a:solidFill>
                  <a:srgbClr val="717171"/>
                </a:solidFill>
              </a:rPr>
              <a:t>Emotion and motivation</a:t>
            </a:r>
            <a:endParaRPr lang="en-GB" b="1" dirty="0">
              <a:solidFill>
                <a:srgbClr val="717171"/>
              </a:solidFill>
            </a:endParaRPr>
          </a:p>
        </p:txBody>
      </p:sp>
      <p:pic>
        <p:nvPicPr>
          <p:cNvPr id="4"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548680"/>
            <a:ext cx="1301884" cy="18000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r>
              <a:rPr lang="en-GB" smtClean="0"/>
              <a:t>© Hodder &amp; Stoughton 2013</a:t>
            </a:r>
            <a:endParaRPr lang="en-GB"/>
          </a:p>
        </p:txBody>
      </p:sp>
    </p:spTree>
    <p:extLst>
      <p:ext uri="{BB962C8B-B14F-4D97-AF65-F5344CB8AC3E}">
        <p14:creationId xmlns:p14="http://schemas.microsoft.com/office/powerpoint/2010/main" val="600182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80668" cy="1172705"/>
          </a:xfrm>
          <a:solidFill>
            <a:srgbClr val="39B5A6"/>
          </a:solidFill>
        </p:spPr>
        <p:txBody>
          <a:bodyPr>
            <a:normAutofit/>
          </a:bodyPr>
          <a:lstStyle/>
          <a:p>
            <a:r>
              <a:rPr lang="en-GB" dirty="0" smtClean="0"/>
              <a:t>Activity</a:t>
            </a:r>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8"/>
          <p:cNvSpPr>
            <a:spLocks noGrp="1"/>
          </p:cNvSpPr>
          <p:nvPr>
            <p:ph type="ftr" sz="quarter" idx="11"/>
          </p:nvPr>
        </p:nvSpPr>
        <p:spPr/>
        <p:txBody>
          <a:bodyPr/>
          <a:lstStyle/>
          <a:p>
            <a:r>
              <a:rPr lang="en-GB" dirty="0" smtClean="0"/>
              <a:t>© </a:t>
            </a:r>
            <a:r>
              <a:rPr lang="en-GB" dirty="0" err="1" smtClean="0"/>
              <a:t>Hodder</a:t>
            </a:r>
            <a:r>
              <a:rPr lang="en-GB" dirty="0" smtClean="0"/>
              <a:t> &amp; Stoughton 2013</a:t>
            </a:r>
            <a:endParaRPr lang="en-GB" dirty="0"/>
          </a:p>
        </p:txBody>
      </p:sp>
      <p:sp>
        <p:nvSpPr>
          <p:cNvPr id="8" name="Rectangle 7"/>
          <p:cNvSpPr/>
          <p:nvPr/>
        </p:nvSpPr>
        <p:spPr>
          <a:xfrm>
            <a:off x="467543" y="1628800"/>
            <a:ext cx="4320481" cy="4278094"/>
          </a:xfrm>
          <a:prstGeom prst="rect">
            <a:avLst/>
          </a:prstGeom>
          <a:ln w="25400">
            <a:solidFill>
              <a:srgbClr val="39B5A6"/>
            </a:solidFill>
          </a:ln>
        </p:spPr>
        <p:txBody>
          <a:bodyPr wrap="square">
            <a:spAutoFit/>
          </a:bodyPr>
          <a:lstStyle/>
          <a:p>
            <a:r>
              <a:rPr lang="en-GB" sz="1600" dirty="0"/>
              <a:t>Marco , a mountain runner, is about to start training for the Three Pigs race, his most important competition of the </a:t>
            </a:r>
            <a:r>
              <a:rPr lang="en-GB" sz="1600" dirty="0" smtClean="0"/>
              <a:t>year.</a:t>
            </a:r>
          </a:p>
          <a:p>
            <a:endParaRPr lang="en-GB" sz="800" dirty="0"/>
          </a:p>
          <a:p>
            <a:r>
              <a:rPr lang="en-GB" sz="1600" dirty="0"/>
              <a:t>The race is </a:t>
            </a:r>
            <a:r>
              <a:rPr lang="en-GB" sz="1600" dirty="0" smtClean="0"/>
              <a:t>four </a:t>
            </a:r>
            <a:r>
              <a:rPr lang="en-GB" sz="1600" dirty="0"/>
              <a:t>months away. Last year he ran well, but would like to run even faster this </a:t>
            </a:r>
            <a:r>
              <a:rPr lang="en-GB" sz="1600" dirty="0" smtClean="0"/>
              <a:t>year.</a:t>
            </a:r>
          </a:p>
          <a:p>
            <a:endParaRPr lang="en-GB" sz="800" dirty="0"/>
          </a:p>
          <a:p>
            <a:r>
              <a:rPr lang="en-GB" sz="1600" dirty="0"/>
              <a:t>Marco isn’t very fit at the moment and is overweight by a few </a:t>
            </a:r>
            <a:r>
              <a:rPr lang="en-GB" sz="1600" dirty="0" smtClean="0"/>
              <a:t>pounds.</a:t>
            </a:r>
          </a:p>
          <a:p>
            <a:endParaRPr lang="en-GB" sz="800" dirty="0"/>
          </a:p>
          <a:p>
            <a:r>
              <a:rPr lang="en-GB" sz="1600" dirty="0"/>
              <a:t>His main training session each week, which he times, is ‘the Hell of the North’ a 23 mile run over rugged mountains. </a:t>
            </a:r>
            <a:endParaRPr lang="en-GB" sz="1600" dirty="0" smtClean="0"/>
          </a:p>
          <a:p>
            <a:endParaRPr lang="en-GB" sz="800" dirty="0"/>
          </a:p>
          <a:p>
            <a:r>
              <a:rPr lang="en-GB" sz="1600" dirty="0"/>
              <a:t>Ultimately he needs to better last year’s fastest training run of 2 hours 10 minutes, but in his first training run he is only aiming for 3 hours, which he then intends to reduce by several minutes a </a:t>
            </a:r>
            <a:r>
              <a:rPr lang="en-GB" sz="1600" dirty="0" smtClean="0"/>
              <a:t>week.</a:t>
            </a:r>
            <a:endParaRPr lang="en-GB" sz="1600" dirty="0"/>
          </a:p>
        </p:txBody>
      </p:sp>
      <p:sp>
        <p:nvSpPr>
          <p:cNvPr id="12" name="Rectangle 11"/>
          <p:cNvSpPr/>
          <p:nvPr/>
        </p:nvSpPr>
        <p:spPr>
          <a:xfrm>
            <a:off x="5508104" y="2852936"/>
            <a:ext cx="3232671" cy="1200329"/>
          </a:xfrm>
          <a:prstGeom prst="rect">
            <a:avLst/>
          </a:prstGeom>
        </p:spPr>
        <p:txBody>
          <a:bodyPr wrap="square">
            <a:spAutoFit/>
          </a:bodyPr>
          <a:lstStyle/>
          <a:p>
            <a:r>
              <a:rPr lang="en-GB" dirty="0"/>
              <a:t>What is the thinking behind Marco’s preparation to try and run a fast time in this year’s </a:t>
            </a:r>
            <a:r>
              <a:rPr lang="en-GB" dirty="0" smtClean="0"/>
              <a:t>Three </a:t>
            </a:r>
            <a:r>
              <a:rPr lang="en-GB" dirty="0"/>
              <a:t>Pigs race?</a:t>
            </a:r>
          </a:p>
        </p:txBody>
      </p:sp>
    </p:spTree>
    <p:extLst>
      <p:ext uri="{BB962C8B-B14F-4D97-AF65-F5344CB8AC3E}">
        <p14:creationId xmlns:p14="http://schemas.microsoft.com/office/powerpoint/2010/main" val="2445003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08660" cy="1172705"/>
          </a:xfrm>
          <a:solidFill>
            <a:srgbClr val="39B5A6"/>
          </a:solidFill>
        </p:spPr>
        <p:txBody>
          <a:bodyPr>
            <a:normAutofit/>
          </a:bodyPr>
          <a:lstStyle/>
          <a:p>
            <a:r>
              <a:rPr lang="en-GB" dirty="0" smtClean="0">
                <a:cs typeface="Times New Roman" pitchFamily="18" charset="0"/>
              </a:rPr>
              <a:t>Goal-setting</a:t>
            </a:r>
            <a:endParaRPr lang="en-GB" dirty="0">
              <a:latin typeface="+mn-lt"/>
            </a:endParaRPr>
          </a:p>
        </p:txBody>
      </p:sp>
      <p:sp>
        <p:nvSpPr>
          <p:cNvPr id="3" name="Content Placeholder 2"/>
          <p:cNvSpPr>
            <a:spLocks noGrp="1"/>
          </p:cNvSpPr>
          <p:nvPr>
            <p:ph sz="half" idx="1"/>
          </p:nvPr>
        </p:nvSpPr>
        <p:spPr>
          <a:xfrm>
            <a:off x="467545" y="1556792"/>
            <a:ext cx="3960440" cy="4536504"/>
          </a:xfrm>
          <a:ln w="25400">
            <a:solidFill>
              <a:srgbClr val="39B5A6"/>
            </a:solidFill>
          </a:ln>
        </p:spPr>
        <p:txBody>
          <a:bodyPr>
            <a:noAutofit/>
          </a:bodyPr>
          <a:lstStyle/>
          <a:p>
            <a:pPr>
              <a:buClr>
                <a:srgbClr val="39B5A6"/>
              </a:buClr>
            </a:pPr>
            <a:r>
              <a:rPr lang="en-GB" sz="1400" dirty="0" smtClean="0"/>
              <a:t>Ultimate </a:t>
            </a:r>
            <a:r>
              <a:rPr lang="en-GB" sz="1400" dirty="0"/>
              <a:t>(final) goals are known as </a:t>
            </a:r>
            <a:r>
              <a:rPr lang="en-GB" sz="1400" b="1" dirty="0"/>
              <a:t>product-orientated</a:t>
            </a:r>
            <a:r>
              <a:rPr lang="en-GB" sz="1400" i="1" dirty="0"/>
              <a:t> </a:t>
            </a:r>
            <a:r>
              <a:rPr lang="en-GB" sz="1400" dirty="0"/>
              <a:t>or </a:t>
            </a:r>
            <a:r>
              <a:rPr lang="en-GB" sz="1400" b="1" dirty="0"/>
              <a:t>long-term</a:t>
            </a:r>
            <a:r>
              <a:rPr lang="en-GB" sz="1400" i="1" dirty="0"/>
              <a:t> </a:t>
            </a:r>
            <a:r>
              <a:rPr lang="en-GB" sz="1400" dirty="0"/>
              <a:t>goals, which are reached by achieving a series of </a:t>
            </a:r>
            <a:r>
              <a:rPr lang="en-GB" sz="1400" b="1" dirty="0"/>
              <a:t>process-orientated</a:t>
            </a:r>
            <a:r>
              <a:rPr lang="en-GB" sz="1400" i="1" dirty="0"/>
              <a:t> </a:t>
            </a:r>
            <a:r>
              <a:rPr lang="en-GB" sz="1400" dirty="0"/>
              <a:t>or </a:t>
            </a:r>
            <a:r>
              <a:rPr lang="en-GB" sz="1400" b="1" dirty="0"/>
              <a:t>short-term</a:t>
            </a:r>
            <a:r>
              <a:rPr lang="en-GB" sz="1400" i="1" dirty="0"/>
              <a:t> </a:t>
            </a:r>
            <a:r>
              <a:rPr lang="en-GB" sz="1400" dirty="0" smtClean="0"/>
              <a:t>goals.</a:t>
            </a:r>
          </a:p>
          <a:p>
            <a:pPr>
              <a:buClr>
                <a:srgbClr val="39B5A6"/>
              </a:buClr>
            </a:pPr>
            <a:endParaRPr lang="en-GB" sz="800" dirty="0"/>
          </a:p>
          <a:p>
            <a:pPr>
              <a:buClr>
                <a:srgbClr val="39B5A6"/>
              </a:buClr>
            </a:pPr>
            <a:r>
              <a:rPr lang="en-GB" sz="1400" dirty="0"/>
              <a:t>Goals need to be </a:t>
            </a:r>
            <a:r>
              <a:rPr lang="en-GB" sz="1400" b="1" dirty="0"/>
              <a:t>measureable</a:t>
            </a:r>
            <a:r>
              <a:rPr lang="en-GB" sz="1400" i="1" dirty="0"/>
              <a:t> </a:t>
            </a:r>
            <a:r>
              <a:rPr lang="en-GB" sz="1400" dirty="0"/>
              <a:t>and </a:t>
            </a:r>
            <a:r>
              <a:rPr lang="en-GB" sz="1400" b="1" dirty="0"/>
              <a:t>realistic</a:t>
            </a:r>
            <a:r>
              <a:rPr lang="en-GB" sz="1400" i="1" dirty="0"/>
              <a:t> </a:t>
            </a:r>
            <a:r>
              <a:rPr lang="en-GB" sz="1400" dirty="0"/>
              <a:t>in order to create </a:t>
            </a:r>
            <a:r>
              <a:rPr lang="en-GB" sz="1400" dirty="0" smtClean="0"/>
              <a:t>motivation.</a:t>
            </a:r>
          </a:p>
          <a:p>
            <a:pPr>
              <a:buClr>
                <a:srgbClr val="39B5A6"/>
              </a:buClr>
            </a:pPr>
            <a:endParaRPr lang="en-GB" sz="800" dirty="0"/>
          </a:p>
          <a:p>
            <a:pPr>
              <a:buClr>
                <a:srgbClr val="39B5A6"/>
              </a:buClr>
            </a:pPr>
            <a:r>
              <a:rPr lang="en-GB" sz="1400" dirty="0"/>
              <a:t>Goals also need to be </a:t>
            </a:r>
            <a:r>
              <a:rPr lang="en-GB" sz="1400" b="1" dirty="0"/>
              <a:t>specific</a:t>
            </a:r>
            <a:r>
              <a:rPr lang="en-GB" sz="1400" i="1" dirty="0"/>
              <a:t> </a:t>
            </a:r>
            <a:r>
              <a:rPr lang="en-GB" sz="1400" dirty="0"/>
              <a:t>so it’s known whether they </a:t>
            </a:r>
            <a:r>
              <a:rPr lang="en-GB" sz="1400" dirty="0" smtClean="0"/>
              <a:t>have been </a:t>
            </a:r>
            <a:r>
              <a:rPr lang="en-GB" sz="1400" dirty="0"/>
              <a:t>achieved, as well as being </a:t>
            </a:r>
            <a:r>
              <a:rPr lang="en-GB" sz="1400" b="1" dirty="0"/>
              <a:t>pre-determined</a:t>
            </a:r>
            <a:r>
              <a:rPr lang="en-GB" sz="1400" i="1" dirty="0"/>
              <a:t> </a:t>
            </a:r>
            <a:r>
              <a:rPr lang="en-GB" sz="1400" dirty="0"/>
              <a:t>so they can be specifically prepared </a:t>
            </a:r>
            <a:r>
              <a:rPr lang="en-GB" sz="1400" dirty="0" smtClean="0"/>
              <a:t>for.</a:t>
            </a:r>
          </a:p>
          <a:p>
            <a:pPr>
              <a:buClr>
                <a:srgbClr val="39B5A6"/>
              </a:buClr>
            </a:pPr>
            <a:endParaRPr lang="en-GB" sz="800" dirty="0"/>
          </a:p>
          <a:p>
            <a:pPr>
              <a:buClr>
                <a:srgbClr val="39B5A6"/>
              </a:buClr>
            </a:pPr>
            <a:r>
              <a:rPr lang="en-GB" sz="1400" dirty="0"/>
              <a:t>Athletes need to be involved in goal-setting to create ownership of a goal and inspire strong efforts to reach </a:t>
            </a:r>
            <a:r>
              <a:rPr lang="en-GB" sz="1400" dirty="0" smtClean="0"/>
              <a:t>them.</a:t>
            </a:r>
          </a:p>
          <a:p>
            <a:pPr>
              <a:buClr>
                <a:srgbClr val="39B5A6"/>
              </a:buClr>
            </a:pPr>
            <a:endParaRPr lang="en-GB" sz="800" dirty="0"/>
          </a:p>
          <a:p>
            <a:pPr>
              <a:buClr>
                <a:srgbClr val="39B5A6"/>
              </a:buClr>
            </a:pPr>
            <a:r>
              <a:rPr lang="en-GB" sz="1400" dirty="0"/>
              <a:t>Early short-term goals should be easy so they’re realized and thus increase </a:t>
            </a:r>
            <a:r>
              <a:rPr lang="en-GB" sz="1400" b="1" dirty="0"/>
              <a:t>confidence</a:t>
            </a:r>
            <a:r>
              <a:rPr lang="en-GB" sz="1400" dirty="0"/>
              <a:t>, </a:t>
            </a:r>
            <a:r>
              <a:rPr lang="en-GB" sz="1400" b="1" dirty="0"/>
              <a:t>commitment</a:t>
            </a:r>
            <a:r>
              <a:rPr lang="en-GB" sz="1400" dirty="0"/>
              <a:t> and </a:t>
            </a:r>
            <a:r>
              <a:rPr lang="en-GB" sz="1400" b="1" dirty="0"/>
              <a:t>motivation</a:t>
            </a:r>
            <a:r>
              <a:rPr lang="en-GB" sz="1400" dirty="0"/>
              <a:t> to reach the next </a:t>
            </a:r>
            <a:r>
              <a:rPr lang="en-GB" sz="1400" dirty="0" smtClean="0"/>
              <a:t>goal.</a:t>
            </a:r>
            <a:endParaRPr lang="en-GB" sz="1400" dirty="0"/>
          </a:p>
        </p:txBody>
      </p:sp>
      <p:pic>
        <p:nvPicPr>
          <p:cNvPr id="5" name="Picture 2" descr="\\Hachette\Users\Education\beth.cleall\Desktop\9781444181166-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4" name="Rectangle 3"/>
          <p:cNvSpPr/>
          <p:nvPr/>
        </p:nvSpPr>
        <p:spPr>
          <a:xfrm>
            <a:off x="5004048" y="2132856"/>
            <a:ext cx="3419999" cy="3139321"/>
          </a:xfrm>
          <a:prstGeom prst="rect">
            <a:avLst/>
          </a:prstGeom>
        </p:spPr>
        <p:txBody>
          <a:bodyPr wrap="square">
            <a:spAutoFit/>
          </a:bodyPr>
          <a:lstStyle/>
          <a:p>
            <a:pPr marL="342900" indent="-342900">
              <a:buClr>
                <a:srgbClr val="39B5A6"/>
              </a:buClr>
              <a:buFont typeface="+mj-lt"/>
              <a:buAutoNum type="arabicPeriod"/>
            </a:pPr>
            <a:r>
              <a:rPr lang="en-GB" dirty="0"/>
              <a:t>In what ways does Marco’s preparation for the </a:t>
            </a:r>
            <a:r>
              <a:rPr lang="en-GB" dirty="0" smtClean="0"/>
              <a:t>Three </a:t>
            </a:r>
            <a:r>
              <a:rPr lang="en-GB" dirty="0"/>
              <a:t>Pigs race fit the requirements of goal-setting described on the left hand side of this slide</a:t>
            </a:r>
            <a:r>
              <a:rPr lang="en-GB" dirty="0" smtClean="0"/>
              <a:t>?</a:t>
            </a:r>
          </a:p>
          <a:p>
            <a:pPr marL="342900" indent="-342900">
              <a:buClr>
                <a:srgbClr val="39B5A6"/>
              </a:buClr>
              <a:buFont typeface="+mj-lt"/>
              <a:buAutoNum type="arabicPeriod"/>
            </a:pPr>
            <a:endParaRPr lang="en-GB" dirty="0"/>
          </a:p>
          <a:p>
            <a:pPr marL="342900" indent="-342900">
              <a:buClr>
                <a:srgbClr val="39B5A6"/>
              </a:buClr>
              <a:buFont typeface="+mj-lt"/>
              <a:buAutoNum type="arabicPeriod"/>
            </a:pPr>
            <a:r>
              <a:rPr lang="en-GB" dirty="0"/>
              <a:t>Make sure you identify what Marco’s </a:t>
            </a:r>
            <a:r>
              <a:rPr lang="en-GB" b="1" dirty="0"/>
              <a:t>product-orientated</a:t>
            </a:r>
            <a:r>
              <a:rPr lang="en-GB" i="1" dirty="0"/>
              <a:t> </a:t>
            </a:r>
            <a:r>
              <a:rPr lang="en-GB" dirty="0"/>
              <a:t>(long-term) and </a:t>
            </a:r>
            <a:r>
              <a:rPr lang="en-GB" b="1" dirty="0"/>
              <a:t>process-orientated</a:t>
            </a:r>
            <a:r>
              <a:rPr lang="en-GB" i="1" dirty="0"/>
              <a:t> </a:t>
            </a:r>
            <a:r>
              <a:rPr lang="en-GB" dirty="0"/>
              <a:t>(short-term) goals </a:t>
            </a:r>
            <a:r>
              <a:rPr lang="en-GB" dirty="0" smtClean="0"/>
              <a:t>are.</a:t>
            </a:r>
            <a:endParaRPr lang="en-GB" dirty="0"/>
          </a:p>
        </p:txBody>
      </p:sp>
    </p:spTree>
    <p:extLst>
      <p:ext uri="{BB962C8B-B14F-4D97-AF65-F5344CB8AC3E}">
        <p14:creationId xmlns:p14="http://schemas.microsoft.com/office/powerpoint/2010/main" val="1035550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Autofit/>
          </a:bodyPr>
          <a:lstStyle/>
          <a:p>
            <a:r>
              <a:rPr lang="en-GB" sz="2800" dirty="0" smtClean="0">
                <a:cs typeface="Times New Roman" pitchFamily="18" charset="0"/>
              </a:rPr>
              <a:t>Command words: </a:t>
            </a:r>
            <a:br>
              <a:rPr lang="en-GB" sz="2800" dirty="0" smtClean="0">
                <a:cs typeface="Times New Roman" pitchFamily="18" charset="0"/>
              </a:rPr>
            </a:br>
            <a:r>
              <a:rPr lang="en-GB" sz="2800" dirty="0" smtClean="0">
                <a:cs typeface="Times New Roman" pitchFamily="18" charset="0"/>
              </a:rPr>
              <a:t>The language of the learning outcomes</a:t>
            </a:r>
            <a:endParaRPr lang="en-GB" sz="2800" dirty="0"/>
          </a:p>
        </p:txBody>
      </p:sp>
      <p:sp>
        <p:nvSpPr>
          <p:cNvPr id="3" name="Content Placeholder 2"/>
          <p:cNvSpPr>
            <a:spLocks noGrp="1"/>
          </p:cNvSpPr>
          <p:nvPr>
            <p:ph sz="half" idx="1"/>
          </p:nvPr>
        </p:nvSpPr>
        <p:spPr>
          <a:xfrm>
            <a:off x="457200" y="2708920"/>
            <a:ext cx="8254879" cy="3240360"/>
          </a:xfrm>
        </p:spPr>
        <p:txBody>
          <a:bodyPr>
            <a:normAutofit fontScale="55000" lnSpcReduction="20000"/>
          </a:bodyPr>
          <a:lstStyle/>
          <a:p>
            <a:pPr>
              <a:buClr>
                <a:srgbClr val="39B5A6"/>
              </a:buClr>
            </a:pPr>
            <a:r>
              <a:rPr lang="en-GB" sz="3200" dirty="0"/>
              <a:t>Exam questions will require candidates to give a detailed account of how goal-setting is related to motivation, with a requirement that this be done by reference to research studies that illustrate this </a:t>
            </a:r>
            <a:r>
              <a:rPr lang="en-GB" sz="3200" dirty="0" smtClean="0"/>
              <a:t>relationship.</a:t>
            </a:r>
          </a:p>
          <a:p>
            <a:pPr>
              <a:buClr>
                <a:srgbClr val="39B5A6"/>
              </a:buClr>
            </a:pPr>
            <a:endParaRPr lang="en-GB" sz="1700" dirty="0"/>
          </a:p>
          <a:p>
            <a:pPr>
              <a:buClr>
                <a:srgbClr val="39B5A6"/>
              </a:buClr>
            </a:pPr>
            <a:r>
              <a:rPr lang="en-GB" sz="3200" dirty="0"/>
              <a:t>This could be achieved by highlighting the influence that goal-setting has upon factors that relate to motivational levels, such as confidence, commitment, effort and perseverance, as well as detailing the elements of goal-setting that influence motivational levels, such as </a:t>
            </a:r>
            <a:r>
              <a:rPr lang="en-GB" sz="3200" dirty="0" smtClean="0"/>
              <a:t>long- </a:t>
            </a:r>
            <a:r>
              <a:rPr lang="en-GB" sz="3200" dirty="0"/>
              <a:t>and short-term goals and the need for goals to be realistic, specific and pre-determined as well as measureable</a:t>
            </a:r>
            <a:r>
              <a:rPr lang="en-GB" sz="3200" dirty="0" smtClean="0"/>
              <a:t>.</a:t>
            </a:r>
          </a:p>
          <a:p>
            <a:pPr>
              <a:buClr>
                <a:srgbClr val="39B5A6"/>
              </a:buClr>
            </a:pPr>
            <a:endParaRPr lang="en-GB" sz="1700" dirty="0"/>
          </a:p>
          <a:p>
            <a:pPr>
              <a:buClr>
                <a:srgbClr val="39B5A6"/>
              </a:buClr>
            </a:pPr>
            <a:r>
              <a:rPr lang="en-GB" sz="3200" dirty="0"/>
              <a:t>Evaluation could centre on what research has </a:t>
            </a:r>
            <a:r>
              <a:rPr lang="en-GB" sz="3200" dirty="0" smtClean="0"/>
              <a:t>informed us </a:t>
            </a:r>
            <a:r>
              <a:rPr lang="en-GB" sz="3200" dirty="0"/>
              <a:t>about the influence of goal-setting on motivation, such as open-ended goals not limiting excellent performances, as well as the practical applications of goal-setting to increase motivational levels and methodological issues associated with studying the </a:t>
            </a:r>
            <a:r>
              <a:rPr lang="en-GB" sz="3200" dirty="0" smtClean="0"/>
              <a:t>area.</a:t>
            </a:r>
            <a:endParaRPr lang="en-GB" sz="3200" dirty="0"/>
          </a:p>
          <a:p>
            <a:pPr>
              <a:buClr>
                <a:srgbClr val="39B5A6"/>
              </a:buClr>
            </a:pPr>
            <a:endParaRPr lang="en-GB" sz="2400" dirty="0"/>
          </a:p>
          <a:p>
            <a:pPr>
              <a:buClr>
                <a:srgbClr val="39B5A6"/>
              </a:buClr>
            </a:pPr>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smtClean="0"/>
              <a:t>© Hodder &amp; Stoughton 2013</a:t>
            </a:r>
            <a:endParaRPr lang="en-GB"/>
          </a:p>
        </p:txBody>
      </p:sp>
      <p:sp>
        <p:nvSpPr>
          <p:cNvPr id="4" name="Rectangle 3"/>
          <p:cNvSpPr/>
          <p:nvPr/>
        </p:nvSpPr>
        <p:spPr>
          <a:xfrm>
            <a:off x="467545" y="1772816"/>
            <a:ext cx="8244534" cy="646331"/>
          </a:xfrm>
          <a:prstGeom prst="rect">
            <a:avLst/>
          </a:prstGeom>
          <a:ln w="25400">
            <a:solidFill>
              <a:srgbClr val="39B5A6"/>
            </a:solidFill>
          </a:ln>
        </p:spPr>
        <p:txBody>
          <a:bodyPr wrap="square">
            <a:spAutoFit/>
          </a:bodyPr>
          <a:lstStyle/>
          <a:p>
            <a:pPr>
              <a:buNone/>
            </a:pPr>
            <a:r>
              <a:rPr lang="en-GB" b="1" dirty="0">
                <a:solidFill>
                  <a:srgbClr val="39B5A6"/>
                </a:solidFill>
              </a:rPr>
              <a:t>Learning outcome: </a:t>
            </a:r>
            <a:r>
              <a:rPr lang="en-GB" b="1" dirty="0" smtClean="0"/>
              <a:t>Using </a:t>
            </a:r>
            <a:r>
              <a:rPr lang="en-GB" b="1" dirty="0"/>
              <a:t>one or more research studies, explain the role of goal-setting in the motivation of </a:t>
            </a:r>
            <a:r>
              <a:rPr lang="en-GB" b="1" dirty="0" smtClean="0"/>
              <a:t>individuals</a:t>
            </a:r>
            <a:endParaRPr lang="en-GB" b="1" dirty="0"/>
          </a:p>
        </p:txBody>
      </p:sp>
    </p:spTree>
    <p:extLst>
      <p:ext uri="{BB962C8B-B14F-4D97-AF65-F5344CB8AC3E}">
        <p14:creationId xmlns:p14="http://schemas.microsoft.com/office/powerpoint/2010/main" val="1170416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7343"/>
            <a:ext cx="7499176" cy="1172705"/>
          </a:xfrm>
          <a:solidFill>
            <a:srgbClr val="39B5A6"/>
          </a:solidFill>
        </p:spPr>
        <p:txBody>
          <a:bodyPr>
            <a:normAutofit/>
          </a:bodyPr>
          <a:lstStyle/>
          <a:p>
            <a:r>
              <a:rPr lang="en-GB" sz="3600" dirty="0" smtClean="0"/>
              <a:t>Theories of motivation in sport</a:t>
            </a:r>
            <a:endParaRPr lang="en-GB" sz="3600" dirty="0"/>
          </a:p>
        </p:txBody>
      </p:sp>
      <p:sp>
        <p:nvSpPr>
          <p:cNvPr id="3" name="Content Placeholder 2"/>
          <p:cNvSpPr>
            <a:spLocks noGrp="1"/>
          </p:cNvSpPr>
          <p:nvPr>
            <p:ph sz="half" idx="1"/>
          </p:nvPr>
        </p:nvSpPr>
        <p:spPr>
          <a:xfrm>
            <a:off x="467543" y="1556792"/>
            <a:ext cx="3960441" cy="1944216"/>
          </a:xfrm>
          <a:ln w="25400">
            <a:solidFill>
              <a:srgbClr val="39B5A6"/>
            </a:solidFill>
          </a:ln>
        </p:spPr>
        <p:txBody>
          <a:bodyPr>
            <a:noAutofit/>
          </a:bodyPr>
          <a:lstStyle/>
          <a:p>
            <a:pPr algn="ctr">
              <a:buNone/>
            </a:pPr>
            <a:r>
              <a:rPr lang="en-GB" sz="1500" b="1" dirty="0">
                <a:solidFill>
                  <a:srgbClr val="39B5A6"/>
                </a:solidFill>
              </a:rPr>
              <a:t>Drive </a:t>
            </a:r>
            <a:r>
              <a:rPr lang="en-GB" sz="1500" b="1" dirty="0" smtClean="0">
                <a:solidFill>
                  <a:srgbClr val="39B5A6"/>
                </a:solidFill>
              </a:rPr>
              <a:t>theory</a:t>
            </a:r>
          </a:p>
          <a:p>
            <a:pPr algn="ctr">
              <a:buNone/>
            </a:pPr>
            <a:endParaRPr lang="en-GB" sz="300" b="1" i="1" u="sng" dirty="0"/>
          </a:p>
          <a:p>
            <a:pPr>
              <a:buClr>
                <a:srgbClr val="39B5A6"/>
              </a:buClr>
            </a:pPr>
            <a:r>
              <a:rPr lang="en-GB" sz="1500" dirty="0"/>
              <a:t>Argues that as arousal increases, so does the level of performance, with arousal increasing to meet the perceived demands of a </a:t>
            </a:r>
            <a:r>
              <a:rPr lang="en-GB" sz="1500" dirty="0" smtClean="0"/>
              <a:t>task.</a:t>
            </a:r>
          </a:p>
          <a:p>
            <a:pPr>
              <a:buClr>
                <a:srgbClr val="39B5A6"/>
              </a:buClr>
            </a:pPr>
            <a:endParaRPr lang="en-GB" sz="300" dirty="0"/>
          </a:p>
          <a:p>
            <a:pPr>
              <a:buClr>
                <a:srgbClr val="39B5A6"/>
              </a:buClr>
            </a:pPr>
            <a:r>
              <a:rPr lang="en-GB" sz="1500" dirty="0"/>
              <a:t>The more learned a skill, the more high arousal will produce good </a:t>
            </a:r>
            <a:r>
              <a:rPr lang="en-GB" sz="1500" dirty="0" smtClean="0"/>
              <a:t>performances.</a:t>
            </a:r>
            <a:endParaRPr lang="en-GB" sz="1500" dirty="0"/>
          </a:p>
          <a:p>
            <a:endParaRPr lang="en-GB" sz="1600"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GB" dirty="0" smtClean="0"/>
              <a:t>© </a:t>
            </a:r>
            <a:r>
              <a:rPr lang="en-GB" dirty="0" err="1" smtClean="0"/>
              <a:t>Hodder</a:t>
            </a:r>
            <a:r>
              <a:rPr lang="en-GB" dirty="0" smtClean="0"/>
              <a:t> &amp; Stoughton 2013</a:t>
            </a:r>
            <a:endParaRPr lang="en-GB" dirty="0"/>
          </a:p>
        </p:txBody>
      </p:sp>
      <p:sp>
        <p:nvSpPr>
          <p:cNvPr id="7" name="Content Placeholder 2"/>
          <p:cNvSpPr>
            <a:spLocks noGrp="1"/>
          </p:cNvSpPr>
          <p:nvPr>
            <p:ph sz="half" idx="1"/>
          </p:nvPr>
        </p:nvSpPr>
        <p:spPr>
          <a:xfrm>
            <a:off x="4751638" y="1556792"/>
            <a:ext cx="3960441" cy="4824536"/>
          </a:xfrm>
          <a:ln w="25400">
            <a:solidFill>
              <a:srgbClr val="39B5A6"/>
            </a:solidFill>
          </a:ln>
        </p:spPr>
        <p:txBody>
          <a:bodyPr>
            <a:noAutofit/>
          </a:bodyPr>
          <a:lstStyle/>
          <a:p>
            <a:pPr algn="ctr">
              <a:buNone/>
            </a:pPr>
            <a:r>
              <a:rPr lang="en-GB" sz="1500" b="1" dirty="0">
                <a:solidFill>
                  <a:srgbClr val="39B5A6"/>
                </a:solidFill>
              </a:rPr>
              <a:t>Reversal </a:t>
            </a:r>
            <a:r>
              <a:rPr lang="en-GB" sz="1500" b="1" dirty="0" smtClean="0">
                <a:solidFill>
                  <a:srgbClr val="39B5A6"/>
                </a:solidFill>
              </a:rPr>
              <a:t>theory</a:t>
            </a:r>
          </a:p>
          <a:p>
            <a:pPr algn="ctr">
              <a:buNone/>
            </a:pPr>
            <a:endParaRPr lang="en-GB" sz="300" b="1" i="1" u="sng" dirty="0"/>
          </a:p>
          <a:p>
            <a:pPr>
              <a:buClr>
                <a:srgbClr val="39B5A6"/>
              </a:buClr>
            </a:pPr>
            <a:r>
              <a:rPr lang="en-GB" sz="1500" dirty="0"/>
              <a:t>Argues that individuals switch between different motivational styles, rather than having a fixed motivational </a:t>
            </a:r>
            <a:r>
              <a:rPr lang="en-GB" sz="1500" dirty="0" smtClean="0"/>
              <a:t>style.</a:t>
            </a:r>
          </a:p>
          <a:p>
            <a:pPr>
              <a:buClr>
                <a:srgbClr val="39B5A6"/>
              </a:buClr>
            </a:pPr>
            <a:endParaRPr lang="en-GB" sz="300" dirty="0"/>
          </a:p>
          <a:p>
            <a:pPr>
              <a:buClr>
                <a:srgbClr val="39B5A6"/>
              </a:buClr>
            </a:pPr>
            <a:r>
              <a:rPr lang="en-GB" sz="1500" dirty="0"/>
              <a:t>Changes in </a:t>
            </a:r>
            <a:r>
              <a:rPr lang="en-GB" sz="1500" b="1" dirty="0" err="1" smtClean="0"/>
              <a:t>metamotivational</a:t>
            </a:r>
            <a:r>
              <a:rPr lang="en-GB" sz="1500" i="1" dirty="0"/>
              <a:t> </a:t>
            </a:r>
            <a:r>
              <a:rPr lang="en-GB" sz="1500" dirty="0" smtClean="0"/>
              <a:t>state </a:t>
            </a:r>
            <a:r>
              <a:rPr lang="en-GB" sz="1500" dirty="0"/>
              <a:t>(alternative motivational states)</a:t>
            </a:r>
            <a:r>
              <a:rPr lang="en-GB" sz="1500" i="1" dirty="0"/>
              <a:t> </a:t>
            </a:r>
            <a:r>
              <a:rPr lang="en-GB" sz="1500" dirty="0" smtClean="0"/>
              <a:t>during performance </a:t>
            </a:r>
            <a:r>
              <a:rPr lang="en-GB" sz="1500" dirty="0"/>
              <a:t>cause fluctuations in </a:t>
            </a:r>
            <a:r>
              <a:rPr lang="en-GB" sz="1500" dirty="0" smtClean="0"/>
              <a:t>performance.</a:t>
            </a:r>
          </a:p>
          <a:p>
            <a:pPr>
              <a:buClr>
                <a:srgbClr val="39B5A6"/>
              </a:buClr>
            </a:pPr>
            <a:endParaRPr lang="en-GB" sz="300" dirty="0"/>
          </a:p>
          <a:p>
            <a:pPr>
              <a:buClr>
                <a:srgbClr val="39B5A6"/>
              </a:buClr>
            </a:pPr>
            <a:r>
              <a:rPr lang="en-GB" sz="1500" dirty="0"/>
              <a:t>The theory perceives four domains (pairs of </a:t>
            </a:r>
            <a:r>
              <a:rPr lang="en-GB" sz="1500" dirty="0" err="1"/>
              <a:t>metamotivational</a:t>
            </a:r>
            <a:r>
              <a:rPr lang="en-GB" sz="1500" dirty="0"/>
              <a:t> states</a:t>
            </a:r>
            <a:r>
              <a:rPr lang="en-GB" sz="1500" dirty="0" smtClean="0"/>
              <a:t>):</a:t>
            </a:r>
          </a:p>
          <a:p>
            <a:endParaRPr lang="en-GB" sz="300" dirty="0"/>
          </a:p>
          <a:p>
            <a:pPr marL="576000">
              <a:buClr>
                <a:srgbClr val="39B5A6"/>
              </a:buClr>
              <a:buFont typeface="+mj-lt"/>
              <a:buAutoNum type="arabicPeriod"/>
            </a:pPr>
            <a:r>
              <a:rPr lang="en-GB" sz="1500" dirty="0" smtClean="0"/>
              <a:t>Means–ends </a:t>
            </a:r>
            <a:r>
              <a:rPr lang="en-GB" sz="1500" dirty="0"/>
              <a:t>states (telic/</a:t>
            </a:r>
            <a:r>
              <a:rPr lang="en-GB" sz="1500" dirty="0" err="1"/>
              <a:t>paratelic</a:t>
            </a:r>
            <a:r>
              <a:rPr lang="en-GB" sz="1500" dirty="0" smtClean="0"/>
              <a:t>)</a:t>
            </a:r>
          </a:p>
          <a:p>
            <a:pPr marL="576000">
              <a:buClr>
                <a:srgbClr val="39B5A6"/>
              </a:buClr>
              <a:buFont typeface="+mj-lt"/>
              <a:buAutoNum type="arabicPeriod"/>
            </a:pPr>
            <a:endParaRPr lang="en-GB" sz="300" dirty="0"/>
          </a:p>
          <a:p>
            <a:pPr marL="576000">
              <a:buClr>
                <a:srgbClr val="39B5A6"/>
              </a:buClr>
              <a:buFont typeface="+mj-lt"/>
              <a:buAutoNum type="arabicPeriod"/>
            </a:pPr>
            <a:r>
              <a:rPr lang="en-GB" sz="1500" dirty="0"/>
              <a:t>Rule states (conformist/negativist</a:t>
            </a:r>
            <a:r>
              <a:rPr lang="en-GB" sz="1500" dirty="0" smtClean="0"/>
              <a:t>)</a:t>
            </a:r>
          </a:p>
          <a:p>
            <a:pPr marL="576000">
              <a:buClr>
                <a:srgbClr val="39B5A6"/>
              </a:buClr>
              <a:buFont typeface="+mj-lt"/>
              <a:buAutoNum type="arabicPeriod"/>
            </a:pPr>
            <a:endParaRPr lang="en-GB" sz="300" dirty="0"/>
          </a:p>
          <a:p>
            <a:pPr marL="576000">
              <a:buClr>
                <a:srgbClr val="39B5A6"/>
              </a:buClr>
              <a:buFont typeface="+mj-lt"/>
              <a:buAutoNum type="arabicPeriod"/>
            </a:pPr>
            <a:r>
              <a:rPr lang="en-GB" sz="1500" dirty="0"/>
              <a:t>Transaction states (mastery/sympathy</a:t>
            </a:r>
            <a:r>
              <a:rPr lang="en-GB" sz="1500" dirty="0" smtClean="0"/>
              <a:t>)</a:t>
            </a:r>
          </a:p>
          <a:p>
            <a:pPr marL="576000">
              <a:buClr>
                <a:srgbClr val="39B5A6"/>
              </a:buClr>
              <a:buFont typeface="+mj-lt"/>
              <a:buAutoNum type="arabicPeriod"/>
            </a:pPr>
            <a:endParaRPr lang="en-GB" sz="300" dirty="0"/>
          </a:p>
          <a:p>
            <a:pPr marL="576000">
              <a:buClr>
                <a:srgbClr val="39B5A6"/>
              </a:buClr>
              <a:buFont typeface="+mj-lt"/>
              <a:buAutoNum type="arabicPeriod"/>
            </a:pPr>
            <a:r>
              <a:rPr lang="en-GB" sz="1500" dirty="0"/>
              <a:t>Relationship states </a:t>
            </a:r>
            <a:r>
              <a:rPr lang="en-GB" sz="1500" dirty="0" smtClean="0"/>
              <a:t>(</a:t>
            </a:r>
            <a:r>
              <a:rPr lang="en-GB" sz="1500" dirty="0" err="1"/>
              <a:t>autic</a:t>
            </a:r>
            <a:r>
              <a:rPr lang="en-GB" sz="1500" dirty="0"/>
              <a:t>/</a:t>
            </a:r>
            <a:r>
              <a:rPr lang="en-GB" sz="1500" dirty="0" err="1"/>
              <a:t>alloic</a:t>
            </a:r>
            <a:r>
              <a:rPr lang="en-GB" sz="1500" dirty="0" smtClean="0"/>
              <a:t>)</a:t>
            </a:r>
          </a:p>
          <a:p>
            <a:pPr>
              <a:buFont typeface="+mj-lt"/>
              <a:buAutoNum type="arabicPeriod"/>
            </a:pPr>
            <a:endParaRPr lang="en-GB" sz="300" dirty="0"/>
          </a:p>
          <a:p>
            <a:pPr>
              <a:buClr>
                <a:srgbClr val="39B5A6"/>
              </a:buClr>
            </a:pPr>
            <a:r>
              <a:rPr lang="en-GB" sz="1500" dirty="0"/>
              <a:t>If the needs of a state an individual is in are met, positive emotions result</a:t>
            </a:r>
          </a:p>
          <a:p>
            <a:endParaRPr lang="en-GB" sz="1500" dirty="0"/>
          </a:p>
        </p:txBody>
      </p:sp>
      <p:sp>
        <p:nvSpPr>
          <p:cNvPr id="8" name="Content Placeholder 2"/>
          <p:cNvSpPr>
            <a:spLocks noGrp="1"/>
          </p:cNvSpPr>
          <p:nvPr>
            <p:ph sz="half" idx="1"/>
          </p:nvPr>
        </p:nvSpPr>
        <p:spPr>
          <a:xfrm>
            <a:off x="467544" y="3573016"/>
            <a:ext cx="3960441" cy="2808312"/>
          </a:xfrm>
          <a:ln w="25400">
            <a:solidFill>
              <a:srgbClr val="39B5A6"/>
            </a:solidFill>
          </a:ln>
        </p:spPr>
        <p:txBody>
          <a:bodyPr>
            <a:noAutofit/>
          </a:bodyPr>
          <a:lstStyle/>
          <a:p>
            <a:pPr algn="ctr">
              <a:buNone/>
            </a:pPr>
            <a:r>
              <a:rPr lang="en-GB" sz="1500" b="1" dirty="0" smtClean="0">
                <a:solidFill>
                  <a:srgbClr val="39B5A6"/>
                </a:solidFill>
              </a:rPr>
              <a:t>Inverted-U hypothesis</a:t>
            </a:r>
          </a:p>
          <a:p>
            <a:pPr algn="ctr">
              <a:buNone/>
            </a:pPr>
            <a:endParaRPr lang="en-GB" sz="300" b="1" i="1" u="sng" dirty="0"/>
          </a:p>
          <a:p>
            <a:pPr>
              <a:buClr>
                <a:srgbClr val="39B5A6"/>
              </a:buClr>
            </a:pPr>
            <a:r>
              <a:rPr lang="en-GB" sz="1500" dirty="0"/>
              <a:t>Argues that as arousal increases, the level of performance increases up to an </a:t>
            </a:r>
            <a:r>
              <a:rPr lang="en-GB" sz="1500" b="1" dirty="0"/>
              <a:t>optimal point</a:t>
            </a:r>
            <a:r>
              <a:rPr lang="en-GB" sz="1500" dirty="0"/>
              <a:t>, after which increased arousal leads to a </a:t>
            </a:r>
            <a:r>
              <a:rPr lang="en-GB" sz="1500" dirty="0" smtClean="0"/>
              <a:t>decline </a:t>
            </a:r>
            <a:r>
              <a:rPr lang="en-GB" sz="1500" dirty="0"/>
              <a:t>in </a:t>
            </a:r>
            <a:r>
              <a:rPr lang="en-GB" sz="1500" dirty="0" smtClean="0"/>
              <a:t>performance.</a:t>
            </a:r>
          </a:p>
          <a:p>
            <a:pPr>
              <a:buClr>
                <a:srgbClr val="39B5A6"/>
              </a:buClr>
            </a:pPr>
            <a:endParaRPr lang="en-GB" sz="300" dirty="0"/>
          </a:p>
          <a:p>
            <a:pPr>
              <a:buClr>
                <a:srgbClr val="39B5A6"/>
              </a:buClr>
            </a:pPr>
            <a:r>
              <a:rPr lang="en-GB" sz="1500" dirty="0"/>
              <a:t>Simple tasks involving </a:t>
            </a:r>
            <a:r>
              <a:rPr lang="en-GB" sz="1500" b="1" dirty="0"/>
              <a:t>gross motor</a:t>
            </a:r>
            <a:r>
              <a:rPr lang="en-GB" sz="1500" i="1" dirty="0"/>
              <a:t> </a:t>
            </a:r>
            <a:r>
              <a:rPr lang="en-GB" sz="1500" dirty="0"/>
              <a:t>skills and little information processing tolerate more arousal before performance declines, while complex tasks involving </a:t>
            </a:r>
            <a:r>
              <a:rPr lang="en-GB" sz="1500" b="1" dirty="0"/>
              <a:t>fine motor</a:t>
            </a:r>
            <a:r>
              <a:rPr lang="en-GB" sz="1500" i="1" dirty="0"/>
              <a:t> </a:t>
            </a:r>
            <a:r>
              <a:rPr lang="en-GB" sz="1500" dirty="0"/>
              <a:t>skills and greater information processing tolerate less arousal before performance </a:t>
            </a:r>
            <a:r>
              <a:rPr lang="en-GB" sz="1500" dirty="0" smtClean="0"/>
              <a:t>declines.</a:t>
            </a:r>
            <a:endParaRPr lang="en-GB" sz="1500" dirty="0"/>
          </a:p>
        </p:txBody>
      </p:sp>
    </p:spTree>
    <p:extLst>
      <p:ext uri="{BB962C8B-B14F-4D97-AF65-F5344CB8AC3E}">
        <p14:creationId xmlns:p14="http://schemas.microsoft.com/office/powerpoint/2010/main" val="3589206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sz="2800" dirty="0" smtClean="0">
                <a:cs typeface="Times New Roman" pitchFamily="18" charset="0"/>
              </a:rPr>
              <a:t>Command words: </a:t>
            </a:r>
            <a:br>
              <a:rPr lang="en-GB" sz="2800" dirty="0" smtClean="0">
                <a:cs typeface="Times New Roman" pitchFamily="18" charset="0"/>
              </a:rPr>
            </a:br>
            <a:r>
              <a:rPr lang="en-GB" sz="2800" dirty="0" smtClean="0">
                <a:cs typeface="Times New Roman" pitchFamily="18" charset="0"/>
              </a:rPr>
              <a:t>The language of the learning outcomes</a:t>
            </a:r>
            <a:endParaRPr lang="en-GB" sz="2800" dirty="0"/>
          </a:p>
        </p:txBody>
      </p:sp>
      <p:sp>
        <p:nvSpPr>
          <p:cNvPr id="3" name="Content Placeholder 2"/>
          <p:cNvSpPr>
            <a:spLocks noGrp="1"/>
          </p:cNvSpPr>
          <p:nvPr>
            <p:ph sz="half" idx="1"/>
          </p:nvPr>
        </p:nvSpPr>
        <p:spPr>
          <a:xfrm>
            <a:off x="467544" y="2708920"/>
            <a:ext cx="8244535" cy="2880320"/>
          </a:xfrm>
          <a:ln w="25400">
            <a:noFill/>
          </a:ln>
        </p:spPr>
        <p:txBody>
          <a:bodyPr>
            <a:normAutofit fontScale="70000" lnSpcReduction="20000"/>
          </a:bodyPr>
          <a:lstStyle/>
          <a:p>
            <a:pPr>
              <a:buClr>
                <a:srgbClr val="39B5A6"/>
              </a:buClr>
            </a:pPr>
            <a:r>
              <a:rPr lang="en-GB" dirty="0"/>
              <a:t>Exam questions will require candidates to describe and evaluate explanations of how arousal and anxiety affect sporting </a:t>
            </a:r>
            <a:r>
              <a:rPr lang="en-GB" dirty="0" smtClean="0"/>
              <a:t>performance.</a:t>
            </a:r>
          </a:p>
          <a:p>
            <a:pPr>
              <a:buClr>
                <a:srgbClr val="39B5A6"/>
              </a:buClr>
            </a:pPr>
            <a:endParaRPr lang="en-GB" sz="1100" dirty="0"/>
          </a:p>
          <a:p>
            <a:pPr>
              <a:buClr>
                <a:srgbClr val="39B5A6"/>
              </a:buClr>
            </a:pPr>
            <a:r>
              <a:rPr lang="en-GB" dirty="0"/>
              <a:t>Evaluations could be based upon the degree of research support for individual explanations, as well as their strengths and weaknesses, practical applications and related theoretical considerations, such as the psychological approaches upon which they are </a:t>
            </a:r>
            <a:r>
              <a:rPr lang="en-GB" dirty="0" smtClean="0"/>
              <a:t>based.</a:t>
            </a:r>
          </a:p>
          <a:p>
            <a:pPr>
              <a:buClr>
                <a:srgbClr val="39B5A6"/>
              </a:buClr>
            </a:pPr>
            <a:endParaRPr lang="en-GB" sz="1100" dirty="0"/>
          </a:p>
          <a:p>
            <a:pPr>
              <a:buClr>
                <a:srgbClr val="39B5A6"/>
              </a:buClr>
            </a:pPr>
            <a:r>
              <a:rPr lang="en-GB" dirty="0"/>
              <a:t>A useful and high-level form of evaluation would be to compare and contrast individual explanations in order to draw out their relative strengths and </a:t>
            </a:r>
            <a:r>
              <a:rPr lang="en-GB" dirty="0" smtClean="0"/>
              <a:t>weaknesses.</a:t>
            </a:r>
            <a:endParaRPr lang="en-GB" dirty="0"/>
          </a:p>
        </p:txBody>
      </p:sp>
      <p:pic>
        <p:nvPicPr>
          <p:cNvPr id="5"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a:xfrm>
            <a:off x="3131840" y="6381328"/>
            <a:ext cx="2895600" cy="365125"/>
          </a:xfrm>
        </p:spPr>
        <p:txBody>
          <a:bodyPr/>
          <a:lstStyle/>
          <a:p>
            <a:r>
              <a:rPr lang="en-GB" smtClean="0"/>
              <a:t>© Hodder &amp; Stoughton 2013</a:t>
            </a:r>
            <a:endParaRPr lang="en-GB"/>
          </a:p>
        </p:txBody>
      </p:sp>
      <p:sp>
        <p:nvSpPr>
          <p:cNvPr id="4" name="Rectangle 3"/>
          <p:cNvSpPr/>
          <p:nvPr/>
        </p:nvSpPr>
        <p:spPr>
          <a:xfrm>
            <a:off x="467544" y="1700808"/>
            <a:ext cx="8244535" cy="707886"/>
          </a:xfrm>
          <a:prstGeom prst="rect">
            <a:avLst/>
          </a:prstGeom>
          <a:ln w="25400">
            <a:solidFill>
              <a:srgbClr val="39B5A6"/>
            </a:solidFill>
          </a:ln>
        </p:spPr>
        <p:txBody>
          <a:bodyPr wrap="square">
            <a:spAutoFit/>
          </a:bodyPr>
          <a:lstStyle/>
          <a:p>
            <a:pPr>
              <a:buNone/>
            </a:pPr>
            <a:r>
              <a:rPr lang="en-GB" sz="2000" b="1" dirty="0">
                <a:solidFill>
                  <a:srgbClr val="39B5A6"/>
                </a:solidFill>
              </a:rPr>
              <a:t>Learning outcome: </a:t>
            </a:r>
            <a:r>
              <a:rPr lang="en-GB" sz="2000" b="1" dirty="0" smtClean="0"/>
              <a:t>Discuss </a:t>
            </a:r>
            <a:r>
              <a:rPr lang="en-GB" sz="2000" b="1" dirty="0"/>
              <a:t>theories relating arousal and anxiety to </a:t>
            </a:r>
            <a:r>
              <a:rPr lang="en-GB" sz="2000" b="1" dirty="0" smtClean="0"/>
              <a:t>performance</a:t>
            </a:r>
            <a:endParaRPr lang="en-GB" sz="2000" b="1" dirty="0"/>
          </a:p>
        </p:txBody>
      </p:sp>
    </p:spTree>
    <p:extLst>
      <p:ext uri="{BB962C8B-B14F-4D97-AF65-F5344CB8AC3E}">
        <p14:creationId xmlns:p14="http://schemas.microsoft.com/office/powerpoint/2010/main" val="3906531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7499176" cy="1172705"/>
          </a:xfrm>
          <a:solidFill>
            <a:srgbClr val="39B5A6"/>
          </a:solidFill>
        </p:spPr>
        <p:txBody>
          <a:bodyPr>
            <a:normAutofit/>
          </a:bodyPr>
          <a:lstStyle/>
          <a:p>
            <a:r>
              <a:rPr lang="en-GB" sz="3600" dirty="0" smtClean="0">
                <a:cs typeface="Times New Roman" pitchFamily="18" charset="0"/>
              </a:rPr>
              <a:t>Emotion and motivation</a:t>
            </a:r>
            <a:endParaRPr lang="en-GB" sz="3600" dirty="0"/>
          </a:p>
        </p:txBody>
      </p:sp>
      <p:pic>
        <p:nvPicPr>
          <p:cNvPr id="7" name="Picture 2" descr="\\Hachette\Users\Education\beth.cleall\Desktop\978144418116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5860" y="277343"/>
            <a:ext cx="846219" cy="1170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7"/>
          <p:cNvSpPr>
            <a:spLocks noGrp="1"/>
          </p:cNvSpPr>
          <p:nvPr>
            <p:ph type="ftr" sz="quarter" idx="11"/>
          </p:nvPr>
        </p:nvSpPr>
        <p:spPr/>
        <p:txBody>
          <a:bodyPr/>
          <a:lstStyle/>
          <a:p>
            <a:r>
              <a:rPr lang="en-GB" smtClean="0"/>
              <a:t>© Hodder &amp; Stoughton 2013</a:t>
            </a:r>
            <a:endParaRPr lang="en-GB"/>
          </a:p>
        </p:txBody>
      </p:sp>
      <p:sp>
        <p:nvSpPr>
          <p:cNvPr id="4" name="Rectangle 3"/>
          <p:cNvSpPr/>
          <p:nvPr/>
        </p:nvSpPr>
        <p:spPr>
          <a:xfrm>
            <a:off x="467544" y="1582341"/>
            <a:ext cx="4608512" cy="4524315"/>
          </a:xfrm>
          <a:prstGeom prst="rect">
            <a:avLst/>
          </a:prstGeom>
          <a:ln w="25400">
            <a:solidFill>
              <a:srgbClr val="39B5A6"/>
            </a:solidFill>
          </a:ln>
        </p:spPr>
        <p:txBody>
          <a:bodyPr wrap="square">
            <a:spAutoFit/>
          </a:bodyPr>
          <a:lstStyle/>
          <a:p>
            <a:pPr marL="285750" indent="-285750">
              <a:buClr>
                <a:srgbClr val="39B5A6"/>
              </a:buClr>
              <a:buFont typeface="Arial" pitchFamily="34" charset="0"/>
              <a:buChar char="•"/>
            </a:pPr>
            <a:r>
              <a:rPr lang="en-GB" dirty="0"/>
              <a:t>Intrinsic motivation is the incentive that comes from the joy of participation in </a:t>
            </a:r>
            <a:r>
              <a:rPr lang="en-GB" dirty="0" smtClean="0"/>
              <a:t>sport.</a:t>
            </a:r>
          </a:p>
          <a:p>
            <a:pPr marL="285750" indent="-285750">
              <a:buClr>
                <a:srgbClr val="39B5A6"/>
              </a:buClr>
              <a:buFont typeface="Arial" pitchFamily="34" charset="0"/>
              <a:buChar char="•"/>
            </a:pPr>
            <a:endParaRPr lang="en-GB" dirty="0"/>
          </a:p>
          <a:p>
            <a:pPr marL="285750" indent="-285750">
              <a:buClr>
                <a:srgbClr val="39B5A6"/>
              </a:buClr>
              <a:buFont typeface="Arial" pitchFamily="34" charset="0"/>
              <a:buChar char="•"/>
            </a:pPr>
            <a:r>
              <a:rPr lang="en-GB" dirty="0"/>
              <a:t>Extrinsic motivation is the incentive that comes from external factors like performing for </a:t>
            </a:r>
            <a:r>
              <a:rPr lang="en-GB" dirty="0" smtClean="0"/>
              <a:t>money.</a:t>
            </a:r>
          </a:p>
          <a:p>
            <a:pPr marL="285750" indent="-285750">
              <a:buClr>
                <a:srgbClr val="39B5A6"/>
              </a:buClr>
              <a:buFont typeface="Arial" pitchFamily="34" charset="0"/>
              <a:buChar char="•"/>
            </a:pPr>
            <a:endParaRPr lang="en-GB" dirty="0"/>
          </a:p>
          <a:p>
            <a:pPr marL="285750" indent="-285750">
              <a:buClr>
                <a:srgbClr val="39B5A6"/>
              </a:buClr>
              <a:buFont typeface="Arial" pitchFamily="34" charset="0"/>
              <a:buChar char="•"/>
            </a:pPr>
            <a:r>
              <a:rPr lang="en-GB" dirty="0" err="1"/>
              <a:t>Deci</a:t>
            </a:r>
            <a:r>
              <a:rPr lang="en-GB" dirty="0"/>
              <a:t> (1971) took the pleasurable activity of doing puzzles and paid participants to complete them. When payment stopped, the activity became less pleasurable and effort </a:t>
            </a:r>
            <a:r>
              <a:rPr lang="en-GB" dirty="0" smtClean="0"/>
              <a:t>decreased.</a:t>
            </a:r>
          </a:p>
          <a:p>
            <a:pPr marL="285750" indent="-285750">
              <a:buClr>
                <a:srgbClr val="39B5A6"/>
              </a:buClr>
              <a:buFont typeface="Arial" pitchFamily="34" charset="0"/>
              <a:buChar char="•"/>
            </a:pPr>
            <a:endParaRPr lang="en-GB" dirty="0"/>
          </a:p>
          <a:p>
            <a:pPr marL="285750" indent="-285750">
              <a:buClr>
                <a:srgbClr val="39B5A6"/>
              </a:buClr>
              <a:buFont typeface="Arial" pitchFamily="34" charset="0"/>
              <a:buChar char="•"/>
            </a:pPr>
            <a:r>
              <a:rPr lang="en-GB" dirty="0"/>
              <a:t>When </a:t>
            </a:r>
            <a:r>
              <a:rPr lang="en-GB" dirty="0" smtClean="0"/>
              <a:t>participants </a:t>
            </a:r>
            <a:r>
              <a:rPr lang="en-GB" dirty="0"/>
              <a:t>were rewarded instead with praise, effort and </a:t>
            </a:r>
            <a:r>
              <a:rPr lang="en-GB" dirty="0" smtClean="0"/>
              <a:t>enjoyment </a:t>
            </a:r>
            <a:r>
              <a:rPr lang="en-GB" dirty="0"/>
              <a:t>increased when the reward </a:t>
            </a:r>
            <a:r>
              <a:rPr lang="en-GB" dirty="0" smtClean="0"/>
              <a:t>ceased.</a:t>
            </a:r>
            <a:endParaRPr lang="en-GB" dirty="0"/>
          </a:p>
        </p:txBody>
      </p:sp>
      <p:sp>
        <p:nvSpPr>
          <p:cNvPr id="6" name="Rectangle 5"/>
          <p:cNvSpPr/>
          <p:nvPr/>
        </p:nvSpPr>
        <p:spPr>
          <a:xfrm>
            <a:off x="5292079" y="2551837"/>
            <a:ext cx="3419999" cy="2585323"/>
          </a:xfrm>
          <a:prstGeom prst="rect">
            <a:avLst/>
          </a:prstGeom>
        </p:spPr>
        <p:txBody>
          <a:bodyPr wrap="square">
            <a:spAutoFit/>
          </a:bodyPr>
          <a:lstStyle/>
          <a:p>
            <a:pPr marL="342900" indent="-342900">
              <a:buClr>
                <a:srgbClr val="39B5A6"/>
              </a:buClr>
              <a:buFont typeface="+mj-lt"/>
              <a:buAutoNum type="arabicPeriod"/>
            </a:pPr>
            <a:r>
              <a:rPr lang="en-GB" dirty="0"/>
              <a:t>How might the findings of </a:t>
            </a:r>
            <a:r>
              <a:rPr lang="en-GB" dirty="0" err="1"/>
              <a:t>Deci’s</a:t>
            </a:r>
            <a:r>
              <a:rPr lang="en-GB" dirty="0"/>
              <a:t> study be explainable by reference to intrinsic and extrinsic motivation</a:t>
            </a:r>
            <a:r>
              <a:rPr lang="en-GB" dirty="0" smtClean="0"/>
              <a:t>?</a:t>
            </a:r>
          </a:p>
          <a:p>
            <a:pPr marL="342900" indent="-342900">
              <a:buClr>
                <a:srgbClr val="39B5A6"/>
              </a:buClr>
              <a:buFont typeface="+mj-lt"/>
              <a:buAutoNum type="arabicPeriod"/>
            </a:pPr>
            <a:endParaRPr lang="en-GB" dirty="0"/>
          </a:p>
          <a:p>
            <a:pPr marL="342900" indent="-342900">
              <a:buClr>
                <a:srgbClr val="39B5A6"/>
              </a:buClr>
              <a:buFont typeface="+mj-lt"/>
              <a:buAutoNum type="arabicPeriod"/>
            </a:pPr>
            <a:r>
              <a:rPr lang="en-GB" dirty="0"/>
              <a:t>What do the findings tell us about the relationship between emotion and motivation?</a:t>
            </a:r>
          </a:p>
        </p:txBody>
      </p:sp>
    </p:spTree>
    <p:extLst>
      <p:ext uri="{BB962C8B-B14F-4D97-AF65-F5344CB8AC3E}">
        <p14:creationId xmlns:p14="http://schemas.microsoft.com/office/powerpoint/2010/main" val="32115276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526</TotalTime>
  <Words>926</Words>
  <Application>Microsoft Office PowerPoint</Application>
  <PresentationFormat>On-screen Show (4:3)</PresentationFormat>
  <Paragraphs>87</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Sport psychology</vt:lpstr>
      <vt:lpstr>Activity</vt:lpstr>
      <vt:lpstr>Goal-setting</vt:lpstr>
      <vt:lpstr>Command words:  The language of the learning outcomes</vt:lpstr>
      <vt:lpstr>Theories of motivation in sport</vt:lpstr>
      <vt:lpstr>Command words:  The language of the learning outcomes</vt:lpstr>
      <vt:lpstr>Emotion and motivation</vt:lpstr>
    </vt:vector>
  </TitlesOfParts>
  <Company>Hachette UK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Beth.Cleall</dc:creator>
  <cp:lastModifiedBy>Beth.Cleall</cp:lastModifiedBy>
  <cp:revision>33</cp:revision>
  <dcterms:created xsi:type="dcterms:W3CDTF">2013-04-15T10:21:38Z</dcterms:created>
  <dcterms:modified xsi:type="dcterms:W3CDTF">2013-05-09T10:14:12Z</dcterms:modified>
</cp:coreProperties>
</file>