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5A6"/>
    <a:srgbClr val="717171"/>
    <a:srgbClr val="3BBBAC"/>
    <a:srgbClr val="3BBBB8"/>
    <a:srgbClr val="3DB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A6EEC-7FF3-4F22-83CB-75316F0A7CD0}" type="datetimeFigureOut">
              <a:rPr lang="en-GB" smtClean="0"/>
              <a:t>09/05/2013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0136D-812C-444B-A837-AA7B7C3C8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748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657EB-F6F6-407F-BB04-9BD15047BAD2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431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2F45C-E4D5-4F4F-966E-47FF33F9CC05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0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42948-800F-49C1-926B-F138F737B2C8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567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7906-FE07-4B77-90B1-FAB8EC53E253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5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28CD-E7B2-41EE-84DB-B0AB395432EA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3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595E-1CBA-4B11-A708-5DAE6A700B5B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6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165A-3A90-49C1-9222-AA3690403937}" type="datetime1">
              <a:rPr lang="en-GB" smtClean="0"/>
              <a:t>09/05/2013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1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E0269-7030-43EA-9497-B8C88D3C0C7D}" type="datetime1">
              <a:rPr lang="en-GB" smtClean="0"/>
              <a:t>09/05/2013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65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36774-30D5-49F6-935F-2FB0D3C45EB2}" type="datetime1">
              <a:rPr lang="en-GB" smtClean="0"/>
              <a:t>09/05/2013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14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1964-3700-47D4-9255-AA81982AD901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26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E10-A2A5-4A35-897D-E95BE3E43418}" type="datetime1">
              <a:rPr lang="en-GB" smtClean="0"/>
              <a:t>09/05/2013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0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B5A6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6BD80-A9E5-40C0-8C4E-C3966F0AFB93}" type="datetime1">
              <a:rPr lang="en-GB" smtClean="0"/>
              <a:t>09/05/2013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5A782-535E-4723-A92B-26C0183864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83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924944"/>
            <a:ext cx="7772400" cy="1470025"/>
          </a:xfrm>
        </p:spPr>
        <p:txBody>
          <a:bodyPr/>
          <a:lstStyle/>
          <a:p>
            <a:r>
              <a:rPr lang="en-GB" b="1" dirty="0" smtClean="0"/>
              <a:t>Cognitive level of analysis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509120"/>
            <a:ext cx="6400800" cy="694928"/>
          </a:xfrm>
        </p:spPr>
        <p:txBody>
          <a:bodyPr/>
          <a:lstStyle/>
          <a:p>
            <a:r>
              <a:rPr lang="en-GB" b="1" dirty="0" smtClean="0">
                <a:solidFill>
                  <a:srgbClr val="717171"/>
                </a:solidFill>
              </a:rPr>
              <a:t>Cognitive processes</a:t>
            </a:r>
            <a:endParaRPr lang="en-GB" b="1" dirty="0">
              <a:solidFill>
                <a:srgbClr val="717171"/>
              </a:solidFill>
            </a:endParaRPr>
          </a:p>
        </p:txBody>
      </p:sp>
      <p:pic>
        <p:nvPicPr>
          <p:cNvPr id="4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8680"/>
            <a:ext cx="130188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18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4010"/>
          </a:xfrm>
          <a:solidFill>
            <a:srgbClr val="39B5A6"/>
          </a:solidFill>
        </p:spPr>
        <p:txBody>
          <a:bodyPr/>
          <a:lstStyle/>
          <a:p>
            <a:r>
              <a:rPr lang="en-GB" dirty="0" smtClean="0"/>
              <a:t>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2060848"/>
            <a:ext cx="4038600" cy="3600400"/>
          </a:xfrm>
          <a:ln w="25400">
            <a:solidFill>
              <a:srgbClr val="39B5A6"/>
            </a:solidFill>
          </a:ln>
        </p:spPr>
        <p:txBody>
          <a:bodyPr>
            <a:noAutofit/>
          </a:bodyPr>
          <a:lstStyle/>
          <a:p>
            <a:pPr>
              <a:buClr>
                <a:srgbClr val="39B5A6"/>
              </a:buClr>
            </a:pPr>
            <a:r>
              <a:rPr lang="en-GB" sz="2400" dirty="0"/>
              <a:t>Show the image on the right to a group of people sat in </a:t>
            </a:r>
            <a:r>
              <a:rPr lang="en-GB" sz="2400" dirty="0" smtClean="0"/>
              <a:t>chairs.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2400" dirty="0"/>
              <a:t>Ask them to stand up when they see something wrong with </a:t>
            </a:r>
            <a:r>
              <a:rPr lang="en-GB" sz="2400" dirty="0" smtClean="0"/>
              <a:t>it.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2400" dirty="0"/>
              <a:t>Time how long it takes for all of them to stand </a:t>
            </a:r>
            <a:r>
              <a:rPr lang="en-GB" sz="2400" dirty="0" smtClean="0"/>
              <a:t>up.</a:t>
            </a:r>
            <a:endParaRPr lang="en-GB" sz="2400" dirty="0"/>
          </a:p>
          <a:p>
            <a:endParaRPr lang="en-GB" sz="18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4012" y="2348880"/>
            <a:ext cx="4038600" cy="280831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GB" sz="8000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92896"/>
            <a:ext cx="2919282" cy="2628000"/>
          </a:xfrm>
          <a:prstGeom prst="rect">
            <a:avLst/>
          </a:prstGeom>
          <a:noFill/>
          <a:ln w="25400">
            <a:solidFill>
              <a:srgbClr val="39B5A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003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08660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1600" b="1" dirty="0">
                <a:latin typeface="Malgun Gothic" pitchFamily="34" charset="-127"/>
                <a:ea typeface="Malgun Gothic" pitchFamily="34" charset="-127"/>
              </a:rPr>
              <a:t>Read the two studies below and see if you can explain using the concept of </a:t>
            </a:r>
            <a:r>
              <a:rPr lang="en-GB" sz="1600" b="1" i="1" dirty="0">
                <a:latin typeface="Malgun Gothic" pitchFamily="34" charset="-127"/>
                <a:ea typeface="Malgun Gothic" pitchFamily="34" charset="-127"/>
              </a:rPr>
              <a:t>schema </a:t>
            </a:r>
            <a:r>
              <a:rPr lang="en-GB" sz="1600" b="1" dirty="0" smtClean="0">
                <a:latin typeface="Malgun Gothic" pitchFamily="34" charset="-127"/>
                <a:ea typeface="Malgun Gothic" pitchFamily="34" charset="-127"/>
              </a:rPr>
              <a:t>why </a:t>
            </a:r>
            <a:r>
              <a:rPr lang="en-GB" sz="1600" b="1" dirty="0">
                <a:latin typeface="Malgun Gothic" pitchFamily="34" charset="-127"/>
                <a:ea typeface="Malgun Gothic" pitchFamily="34" charset="-127"/>
              </a:rPr>
              <a:t>participants perceived and remembered things in the way that they </a:t>
            </a:r>
            <a:r>
              <a:rPr lang="en-GB" sz="1600" b="1" dirty="0" smtClean="0">
                <a:latin typeface="Malgun Gothic" pitchFamily="34" charset="-127"/>
                <a:ea typeface="Malgun Gothic" pitchFamily="34" charset="-127"/>
              </a:rPr>
              <a:t>did</a:t>
            </a:r>
            <a:endParaRPr lang="en-GB" sz="1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637111"/>
          </a:xfrm>
          <a:ln w="25400">
            <a:solidFill>
              <a:srgbClr val="39B5A6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err="1" smtClean="0"/>
              <a:t>Balcetis</a:t>
            </a:r>
            <a:r>
              <a:rPr lang="en-GB" sz="2000" dirty="0" smtClean="0"/>
              <a:t> </a:t>
            </a:r>
            <a:r>
              <a:rPr lang="en-GB" sz="2000" dirty="0"/>
              <a:t>&amp; Dunning (2006) briefly flashed a figure that could be a B or a 13. Participants told that seeing a letter would earn them a nice drink perceived a letter, while those told seeing a number would earn them the nice drink perceived the </a:t>
            </a:r>
            <a:r>
              <a:rPr lang="en-GB" sz="2000" dirty="0" smtClean="0"/>
              <a:t>number.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637111"/>
          </a:xfrm>
          <a:ln w="25400">
            <a:solidFill>
              <a:srgbClr val="39B5A6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Postman &amp; Bruner (1947) showed a picture of a white man, with a knife, arguing with an unarmed black man. However, many participants remembered the black man as carrying the </a:t>
            </a:r>
            <a:r>
              <a:rPr lang="en-GB" sz="2000" dirty="0" smtClean="0"/>
              <a:t>knife.</a:t>
            </a:r>
            <a:endParaRPr lang="en-GB" sz="2000" dirty="0"/>
          </a:p>
          <a:p>
            <a:pPr marL="0" indent="0">
              <a:buNone/>
            </a:pPr>
            <a:endParaRPr lang="en-GB" sz="1500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pic>
        <p:nvPicPr>
          <p:cNvPr id="1026" name="Picture 2" descr="N:\Central Services\Production\SCHOOLS &amp; FE\controller's folders\SANDY OFFICER\181166_IB PSYCHOLOGY_AWs\02_0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9" b="21848"/>
          <a:stretch/>
        </p:blipFill>
        <p:spPr bwMode="auto">
          <a:xfrm>
            <a:off x="5796136" y="3789040"/>
            <a:ext cx="1908833" cy="2084300"/>
          </a:xfrm>
          <a:prstGeom prst="rect">
            <a:avLst/>
          </a:prstGeom>
          <a:noFill/>
          <a:ln w="25400">
            <a:solidFill>
              <a:srgbClr val="39B5A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73340"/>
            <a:ext cx="1619125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550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2800" dirty="0" smtClean="0">
                <a:cs typeface="Times New Roman" pitchFamily="18" charset="0"/>
              </a:rPr>
              <a:t>Command words: </a:t>
            </a:r>
            <a:br>
              <a:rPr lang="en-GB" sz="2800" dirty="0" smtClean="0">
                <a:cs typeface="Times New Roman" pitchFamily="18" charset="0"/>
              </a:rPr>
            </a:br>
            <a:r>
              <a:rPr lang="en-GB" sz="2800" dirty="0" smtClean="0">
                <a:cs typeface="Times New Roman" pitchFamily="18" charset="0"/>
              </a:rPr>
              <a:t>The language of the learning outcomes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8254879" cy="3456384"/>
          </a:xfrm>
        </p:spPr>
        <p:txBody>
          <a:bodyPr>
            <a:normAutofit/>
          </a:bodyPr>
          <a:lstStyle/>
          <a:p>
            <a:pPr>
              <a:buClr>
                <a:srgbClr val="39B5A6"/>
              </a:buClr>
            </a:pPr>
            <a:r>
              <a:rPr lang="en-GB" sz="2400" dirty="0"/>
              <a:t>Exam questions will require candidates to assess the effectiveness and value of schema theory, in the extent to which it can explain cognitive processes, such as perception and </a:t>
            </a:r>
            <a:r>
              <a:rPr lang="en-GB" sz="2400" dirty="0" smtClean="0"/>
              <a:t>memory.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2400" dirty="0"/>
              <a:t>This could occur through an assessment of schema theory’s strengths and weaknesses, based on research evidence, as well as a consideration of methodological issues, practical applications and other general evaluative </a:t>
            </a:r>
            <a:r>
              <a:rPr lang="en-GB" sz="2400" dirty="0" smtClean="0"/>
              <a:t>points.</a:t>
            </a:r>
            <a:endParaRPr lang="en-GB" sz="2400" dirty="0"/>
          </a:p>
          <a:p>
            <a:pPr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10272" y="1916832"/>
            <a:ext cx="7950159" cy="830997"/>
          </a:xfrm>
          <a:prstGeom prst="rect">
            <a:avLst/>
          </a:prstGeom>
          <a:ln w="25400">
            <a:solidFill>
              <a:srgbClr val="39B5A6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39B5A6"/>
                </a:solidFill>
              </a:rPr>
              <a:t>Learning outcome:</a:t>
            </a:r>
            <a:r>
              <a:rPr lang="en-GB" sz="2400" b="1" dirty="0" smtClean="0"/>
              <a:t> </a:t>
            </a:r>
            <a:r>
              <a:rPr lang="en-GB" sz="2400" b="1" dirty="0"/>
              <a:t>Evaluate schema theory with reference to research studies</a:t>
            </a:r>
            <a:endParaRPr lang="en-GB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17041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3600" dirty="0" smtClean="0"/>
              <a:t>Theories of visual perception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4608512"/>
          </a:xfrm>
          <a:ln w="25400">
            <a:solidFill>
              <a:srgbClr val="39B5A6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en-GB" sz="1600" b="1" dirty="0">
                <a:solidFill>
                  <a:srgbClr val="39B5A6"/>
                </a:solidFill>
              </a:rPr>
              <a:t>Gregory’s ‘top down’ theory</a:t>
            </a:r>
          </a:p>
          <a:p>
            <a:pPr algn="ctr">
              <a:buNone/>
            </a:pPr>
            <a:endParaRPr lang="en-GB" sz="1000" b="1" i="1" u="sng" dirty="0"/>
          </a:p>
          <a:p>
            <a:pPr>
              <a:buClr>
                <a:srgbClr val="39B5A6"/>
              </a:buClr>
            </a:pPr>
            <a:r>
              <a:rPr lang="en-GB" sz="1600" dirty="0"/>
              <a:t>An explanation that understands perception as an interpretation of sensory data based on previous </a:t>
            </a:r>
            <a:r>
              <a:rPr lang="en-GB" sz="1600" dirty="0" smtClean="0"/>
              <a:t>experience.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1600" dirty="0"/>
              <a:t>Perception is </a:t>
            </a:r>
            <a:r>
              <a:rPr lang="en-GB" sz="1600" b="1" dirty="0"/>
              <a:t>indirect</a:t>
            </a:r>
            <a:r>
              <a:rPr lang="en-GB" sz="1600" dirty="0"/>
              <a:t>, as it involves going beyond sensory data to </a:t>
            </a:r>
            <a:r>
              <a:rPr lang="en-GB" sz="1600" dirty="0" err="1"/>
              <a:t>analyze</a:t>
            </a:r>
            <a:r>
              <a:rPr lang="en-GB" sz="1600" dirty="0"/>
              <a:t> information at a higher </a:t>
            </a:r>
            <a:r>
              <a:rPr lang="en-GB" sz="1600" b="1" dirty="0"/>
              <a:t>top </a:t>
            </a:r>
            <a:r>
              <a:rPr lang="en-GB" sz="1600" b="1" dirty="0" smtClean="0"/>
              <a:t>down </a:t>
            </a:r>
            <a:r>
              <a:rPr lang="en-GB" sz="1600" dirty="0" smtClean="0"/>
              <a:t>cognitive </a:t>
            </a:r>
            <a:r>
              <a:rPr lang="en-GB" sz="1600" dirty="0"/>
              <a:t>level of </a:t>
            </a:r>
            <a:r>
              <a:rPr lang="en-GB" sz="1600" dirty="0" smtClean="0"/>
              <a:t>processing.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1600" dirty="0"/>
              <a:t>As sensory data is often incomplete/ambiguous, perception is constructed through </a:t>
            </a:r>
            <a:r>
              <a:rPr lang="en-GB" sz="1600" b="1" dirty="0"/>
              <a:t>perceptual set</a:t>
            </a:r>
            <a:r>
              <a:rPr lang="en-GB" sz="1600" dirty="0"/>
              <a:t>; a readiness to interpret data in a pre-set manner due to previous experience, emotional states, motivational factors and cultural </a:t>
            </a:r>
            <a:r>
              <a:rPr lang="en-GB" sz="1600" dirty="0" smtClean="0"/>
              <a:t>influences.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608512"/>
          </a:xfrm>
          <a:ln w="25400">
            <a:solidFill>
              <a:srgbClr val="39B5A6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en-GB" sz="1600" b="1" dirty="0">
                <a:solidFill>
                  <a:srgbClr val="39B5A6"/>
                </a:solidFill>
              </a:rPr>
              <a:t>Gibson’s ‘bottom up’ theory</a:t>
            </a:r>
          </a:p>
          <a:p>
            <a:pPr algn="ctr">
              <a:buNone/>
            </a:pPr>
            <a:endParaRPr lang="en-GB" sz="1000" b="1" i="1" u="sng" dirty="0"/>
          </a:p>
          <a:p>
            <a:pPr>
              <a:buClr>
                <a:srgbClr val="39B5A6"/>
              </a:buClr>
            </a:pPr>
            <a:r>
              <a:rPr lang="en-GB" sz="1600" dirty="0"/>
              <a:t>An explanation that understands perception as arising from sensory data provided by the </a:t>
            </a:r>
            <a:r>
              <a:rPr lang="en-GB" sz="1600" b="1" dirty="0"/>
              <a:t>optical array </a:t>
            </a:r>
            <a:r>
              <a:rPr lang="en-GB" sz="1600" dirty="0"/>
              <a:t>(the pattern of light entering the eyes</a:t>
            </a:r>
            <a:r>
              <a:rPr lang="en-GB" sz="1600" dirty="0" smtClean="0"/>
              <a:t>).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1600" dirty="0"/>
              <a:t>Sensory data is seen as rich enough to permit </a:t>
            </a:r>
            <a:r>
              <a:rPr lang="en-GB" sz="1600" b="1" dirty="0"/>
              <a:t>direct </a:t>
            </a:r>
            <a:r>
              <a:rPr lang="en-GB" sz="1600" dirty="0"/>
              <a:t>perception without need for any higher level cognitive processing and thus is a </a:t>
            </a:r>
            <a:r>
              <a:rPr lang="en-GB" sz="1600" b="1" dirty="0"/>
              <a:t>bottom up </a:t>
            </a:r>
            <a:r>
              <a:rPr lang="en-GB" sz="1600" dirty="0" smtClean="0"/>
              <a:t>procedure.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1600" dirty="0"/>
              <a:t>Perception occurs through detection of </a:t>
            </a:r>
            <a:r>
              <a:rPr lang="en-GB" sz="1600" b="1" dirty="0"/>
              <a:t>environmental invariances</a:t>
            </a:r>
            <a:r>
              <a:rPr lang="en-GB" sz="1600" dirty="0"/>
              <a:t>, unchanging aspects of the visual world that permit features of the environment to be </a:t>
            </a:r>
            <a:r>
              <a:rPr lang="en-GB" sz="1600" dirty="0" smtClean="0"/>
              <a:t>established.</a:t>
            </a:r>
            <a:endParaRPr lang="en-GB" sz="1600" b="1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20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2800" dirty="0" smtClean="0">
                <a:cs typeface="Times New Roman" pitchFamily="18" charset="0"/>
              </a:rPr>
              <a:t>Command words: </a:t>
            </a:r>
            <a:br>
              <a:rPr lang="en-GB" sz="2800" dirty="0" smtClean="0">
                <a:cs typeface="Times New Roman" pitchFamily="18" charset="0"/>
              </a:rPr>
            </a:br>
            <a:r>
              <a:rPr lang="en-GB" sz="2800" dirty="0" smtClean="0">
                <a:cs typeface="Times New Roman" pitchFamily="18" charset="0"/>
              </a:rPr>
              <a:t>The language of the learning outcomes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2996952"/>
            <a:ext cx="8208912" cy="3057203"/>
          </a:xfrm>
        </p:spPr>
        <p:txBody>
          <a:bodyPr>
            <a:normAutofit fontScale="85000" lnSpcReduction="10000"/>
          </a:bodyPr>
          <a:lstStyle/>
          <a:p>
            <a:pPr>
              <a:buClr>
                <a:srgbClr val="39B5A6"/>
              </a:buClr>
            </a:pPr>
            <a:r>
              <a:rPr lang="en-GB" dirty="0" smtClean="0"/>
              <a:t>Exam </a:t>
            </a:r>
            <a:r>
              <a:rPr lang="en-GB" dirty="0"/>
              <a:t>questions will require candidates to assess the effectiveness and value of two explanations of one cognitive process (e.g. Gregory and Gibson for perception</a:t>
            </a:r>
            <a:r>
              <a:rPr lang="en-GB" dirty="0" smtClean="0"/>
              <a:t>).</a:t>
            </a:r>
          </a:p>
          <a:p>
            <a:pPr>
              <a:buClr>
                <a:srgbClr val="39B5A6"/>
              </a:buClr>
            </a:pPr>
            <a:endParaRPr lang="en-GB" sz="1200" dirty="0"/>
          </a:p>
          <a:p>
            <a:pPr>
              <a:buClr>
                <a:srgbClr val="39B5A6"/>
              </a:buClr>
            </a:pPr>
            <a:r>
              <a:rPr lang="en-GB" dirty="0"/>
              <a:t>This could occur through an assessment of the theories’ strengths and weaknesses, based on research evidence, practical applications and direct comparison of the two explanations, as well as a consideration of the nature (Gibson) versus nurture (Gregory) debate and methodological </a:t>
            </a:r>
            <a:r>
              <a:rPr lang="en-GB" dirty="0" smtClean="0"/>
              <a:t>issues.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67544" y="1916832"/>
            <a:ext cx="8244534" cy="830997"/>
          </a:xfrm>
          <a:prstGeom prst="rect">
            <a:avLst/>
          </a:prstGeom>
          <a:ln w="25400">
            <a:solidFill>
              <a:srgbClr val="39B5A6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400" b="1" dirty="0" smtClean="0">
                <a:solidFill>
                  <a:srgbClr val="39B5A6"/>
                </a:solidFill>
              </a:rPr>
              <a:t>Learning outcome: </a:t>
            </a:r>
            <a:r>
              <a:rPr lang="en-GB" sz="2400" b="1" dirty="0"/>
              <a:t>Evaluate two models or theories of one cognitive process</a:t>
            </a:r>
            <a:endParaRPr lang="en-GB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906531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99176" cy="1172705"/>
          </a:xfrm>
          <a:solidFill>
            <a:srgbClr val="39B5A6"/>
          </a:solidFill>
        </p:spPr>
        <p:txBody>
          <a:bodyPr>
            <a:normAutofit/>
          </a:bodyPr>
          <a:lstStyle/>
          <a:p>
            <a:r>
              <a:rPr lang="en-GB" sz="3600" dirty="0" smtClean="0">
                <a:cs typeface="Times New Roman" pitchFamily="18" charset="0"/>
              </a:rPr>
              <a:t>Are memories reliable?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1628800"/>
            <a:ext cx="3970784" cy="4608512"/>
          </a:xfrm>
          <a:gradFill flip="none" rotWithShape="1">
            <a:gsLst>
              <a:gs pos="0">
                <a:srgbClr val="39B5A6">
                  <a:tint val="66000"/>
                  <a:satMod val="160000"/>
                </a:srgbClr>
              </a:gs>
              <a:gs pos="50000">
                <a:srgbClr val="39B5A6">
                  <a:tint val="44500"/>
                  <a:satMod val="160000"/>
                </a:srgbClr>
              </a:gs>
              <a:gs pos="100000">
                <a:srgbClr val="39B5A6">
                  <a:tint val="23500"/>
                  <a:satMod val="160000"/>
                </a:srgbClr>
              </a:gs>
            </a:gsLst>
            <a:lin ang="16200000" scaled="1"/>
            <a:tileRect/>
          </a:gradFill>
          <a:ln w="25400">
            <a:solidFill>
              <a:srgbClr val="39B5A6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 dirty="0"/>
              <a:t>Loftus &amp; </a:t>
            </a:r>
            <a:r>
              <a:rPr lang="en-GB" sz="1400" dirty="0" err="1"/>
              <a:t>Pickrell</a:t>
            </a:r>
            <a:r>
              <a:rPr lang="en-GB" sz="1400" dirty="0"/>
              <a:t> (2003) asked 120 participants who had visited Disneyland as children to assess </a:t>
            </a:r>
            <a:r>
              <a:rPr lang="en-GB" sz="1400" dirty="0" err="1"/>
              <a:t>advertizing</a:t>
            </a:r>
            <a:r>
              <a:rPr lang="en-GB" sz="1400" dirty="0"/>
              <a:t> </a:t>
            </a:r>
            <a:r>
              <a:rPr lang="en-GB" sz="1400" dirty="0" smtClean="0"/>
              <a:t>copy.</a:t>
            </a:r>
          </a:p>
          <a:p>
            <a:pPr marL="0" indent="0">
              <a:buNone/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1400" b="1" dirty="0"/>
              <a:t>Group 1 </a:t>
            </a:r>
            <a:r>
              <a:rPr lang="en-GB" sz="1400" dirty="0"/>
              <a:t>r</a:t>
            </a:r>
            <a:r>
              <a:rPr lang="en-GB" sz="1400" dirty="0" smtClean="0"/>
              <a:t>ead </a:t>
            </a:r>
            <a:r>
              <a:rPr lang="en-GB" sz="1400" dirty="0"/>
              <a:t>a fake Disney advert featuring no cartoon </a:t>
            </a:r>
            <a:r>
              <a:rPr lang="en-GB" sz="1400" dirty="0" smtClean="0"/>
              <a:t>characters.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1400" b="1" dirty="0"/>
              <a:t>Group 2 </a:t>
            </a:r>
            <a:r>
              <a:rPr lang="en-GB" sz="1400" dirty="0"/>
              <a:t>r</a:t>
            </a:r>
            <a:r>
              <a:rPr lang="en-GB" sz="1400" dirty="0" smtClean="0"/>
              <a:t>ead a </a:t>
            </a:r>
            <a:r>
              <a:rPr lang="en-GB" sz="1400" dirty="0"/>
              <a:t>fake advert featuring no cartoon characters, but with a cardboard figure of Bugs Bunny in the </a:t>
            </a:r>
            <a:r>
              <a:rPr lang="en-GB" sz="1400" dirty="0" smtClean="0"/>
              <a:t>room.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1400" b="1" dirty="0"/>
              <a:t>Group 3 </a:t>
            </a:r>
            <a:r>
              <a:rPr lang="en-GB" sz="1400" dirty="0"/>
              <a:t>r</a:t>
            </a:r>
            <a:r>
              <a:rPr lang="en-GB" sz="1400" dirty="0" smtClean="0"/>
              <a:t>ead a </a:t>
            </a:r>
            <a:r>
              <a:rPr lang="en-GB" sz="1400" dirty="0"/>
              <a:t>fake </a:t>
            </a:r>
            <a:r>
              <a:rPr lang="en-GB" sz="1400" dirty="0" smtClean="0"/>
              <a:t>advert </a:t>
            </a:r>
            <a:r>
              <a:rPr lang="en-GB" sz="1400" dirty="0"/>
              <a:t>featuring Bugs </a:t>
            </a:r>
            <a:r>
              <a:rPr lang="en-GB" sz="1400" dirty="0" smtClean="0"/>
              <a:t>Bunny.</a:t>
            </a:r>
          </a:p>
          <a:p>
            <a:pPr>
              <a:buClr>
                <a:srgbClr val="39B5A6"/>
              </a:buClr>
            </a:pPr>
            <a:endParaRPr lang="en-GB" sz="1000" dirty="0"/>
          </a:p>
          <a:p>
            <a:pPr>
              <a:buClr>
                <a:srgbClr val="39B5A6"/>
              </a:buClr>
            </a:pPr>
            <a:r>
              <a:rPr lang="en-GB" sz="1400" b="1" dirty="0"/>
              <a:t>Group 4 </a:t>
            </a:r>
            <a:r>
              <a:rPr lang="en-GB" sz="1400" dirty="0"/>
              <a:t>r</a:t>
            </a:r>
            <a:r>
              <a:rPr lang="en-GB" sz="1400" dirty="0" smtClean="0"/>
              <a:t>ead a </a:t>
            </a:r>
            <a:r>
              <a:rPr lang="en-GB" sz="1400" dirty="0"/>
              <a:t>fake </a:t>
            </a:r>
            <a:r>
              <a:rPr lang="en-GB" sz="1400" dirty="0" smtClean="0"/>
              <a:t>advert </a:t>
            </a:r>
            <a:r>
              <a:rPr lang="en-GB" sz="1400" dirty="0"/>
              <a:t>featuring Bugs Bunny and with a cardboard figure of Bugs Bunny in the </a:t>
            </a:r>
            <a:r>
              <a:rPr lang="en-GB" sz="1400" dirty="0" smtClean="0"/>
              <a:t>room.</a:t>
            </a:r>
          </a:p>
          <a:p>
            <a:endParaRPr lang="en-GB" sz="1000" dirty="0"/>
          </a:p>
          <a:p>
            <a:pPr marL="0" indent="0">
              <a:buNone/>
            </a:pPr>
            <a:r>
              <a:rPr lang="en-GB" sz="1400" dirty="0"/>
              <a:t>8% of Group 1, 4% of Group 2, 30% of Group 3 and 40% of Group 4 recalled meeting Bugs Bunny as a child and shaking his </a:t>
            </a:r>
            <a:r>
              <a:rPr lang="en-GB" sz="1400" dirty="0" smtClean="0"/>
              <a:t>hand.</a:t>
            </a:r>
            <a:endParaRPr lang="en-GB" sz="1400" dirty="0"/>
          </a:p>
          <a:p>
            <a:endParaRPr lang="en-GB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72816"/>
            <a:ext cx="4041775" cy="4353347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Clr>
                <a:srgbClr val="39B5A6"/>
              </a:buClr>
              <a:buFont typeface="+mj-lt"/>
              <a:buAutoNum type="arabicPeriod"/>
            </a:pPr>
            <a:r>
              <a:rPr lang="en-GB" dirty="0"/>
              <a:t>Explain by reference to Loftus &amp; </a:t>
            </a:r>
            <a:r>
              <a:rPr lang="en-GB" dirty="0" err="1"/>
              <a:t>Pickrell’s</a:t>
            </a:r>
            <a:r>
              <a:rPr lang="en-GB" dirty="0"/>
              <a:t> study how using </a:t>
            </a:r>
            <a:r>
              <a:rPr lang="en-GB" b="1" dirty="0"/>
              <a:t>misleading information </a:t>
            </a:r>
            <a:r>
              <a:rPr lang="en-GB" dirty="0"/>
              <a:t>led </a:t>
            </a:r>
            <a:r>
              <a:rPr lang="en-GB" dirty="0" smtClean="0"/>
              <a:t>to participants remembering </a:t>
            </a:r>
            <a:r>
              <a:rPr lang="en-GB" dirty="0"/>
              <a:t>meeting Bugs Bunny at Disneyland; an impossibility, as Bugs is a Warner Brothers </a:t>
            </a:r>
            <a:r>
              <a:rPr lang="en-GB" dirty="0" smtClean="0"/>
              <a:t>character.</a:t>
            </a:r>
          </a:p>
          <a:p>
            <a:pPr marL="457200" indent="-457200">
              <a:buClr>
                <a:srgbClr val="39B5A6"/>
              </a:buClr>
              <a:buFont typeface="+mj-lt"/>
              <a:buAutoNum type="arabicPeriod"/>
            </a:pPr>
            <a:endParaRPr lang="en-GB" sz="1300" dirty="0"/>
          </a:p>
          <a:p>
            <a:pPr marL="457200" indent="-457200">
              <a:buClr>
                <a:srgbClr val="39B5A6"/>
              </a:buClr>
              <a:buFont typeface="+mj-lt"/>
              <a:buAutoNum type="arabicPeriod"/>
            </a:pPr>
            <a:r>
              <a:rPr lang="en-GB" dirty="0"/>
              <a:t>What does this suggest in general about the reliability of our memories</a:t>
            </a:r>
            <a:r>
              <a:rPr lang="en-GB" dirty="0" smtClean="0"/>
              <a:t>?</a:t>
            </a:r>
          </a:p>
          <a:p>
            <a:pPr marL="457200" indent="-457200">
              <a:buClr>
                <a:srgbClr val="39B5A6"/>
              </a:buClr>
              <a:buFont typeface="+mj-lt"/>
              <a:buAutoNum type="arabicPeriod"/>
            </a:pPr>
            <a:endParaRPr lang="en-GB" sz="1200" dirty="0"/>
          </a:p>
          <a:p>
            <a:pPr marL="457200" indent="-457200">
              <a:buClr>
                <a:srgbClr val="39B5A6"/>
              </a:buClr>
              <a:buFont typeface="+mj-lt"/>
              <a:buAutoNum type="arabicPeriod"/>
            </a:pPr>
            <a:r>
              <a:rPr lang="en-GB" dirty="0"/>
              <a:t>How might </a:t>
            </a:r>
            <a:r>
              <a:rPr lang="en-GB" dirty="0" err="1"/>
              <a:t>advertizers</a:t>
            </a:r>
            <a:r>
              <a:rPr lang="en-GB" dirty="0"/>
              <a:t> use the findings of this research to get us to </a:t>
            </a:r>
            <a:r>
              <a:rPr lang="en-GB" dirty="0" smtClean="0"/>
              <a:t>falsely </a:t>
            </a:r>
            <a:r>
              <a:rPr lang="en-GB" dirty="0"/>
              <a:t>recall their products as desirable?</a:t>
            </a:r>
          </a:p>
          <a:p>
            <a:endParaRPr lang="en-GB" dirty="0"/>
          </a:p>
        </p:txBody>
      </p:sp>
      <p:pic>
        <p:nvPicPr>
          <p:cNvPr id="7" name="Picture 2" descr="\\Hachette\Users\Education\beth.cleall\Desktop\9781444181166-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860" y="277343"/>
            <a:ext cx="846219" cy="1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© Hodder &amp; Stoughton 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527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732</Words>
  <Application>Microsoft Office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Cognitive level of analysis</vt:lpstr>
      <vt:lpstr>Activity</vt:lpstr>
      <vt:lpstr>Read the two studies below and see if you can explain using the concept of schema why participants perceived and remembered things in the way that they did</vt:lpstr>
      <vt:lpstr>Command words:  The language of the learning outcomes</vt:lpstr>
      <vt:lpstr>Theories of visual perception</vt:lpstr>
      <vt:lpstr>Command words:  The language of the learning outcomes</vt:lpstr>
      <vt:lpstr>Are memories reliable?</vt:lpstr>
    </vt:vector>
  </TitlesOfParts>
  <Company>Hachette UK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Beth.Cleall</dc:creator>
  <cp:lastModifiedBy>Beth.Cleall</cp:lastModifiedBy>
  <cp:revision>15</cp:revision>
  <dcterms:created xsi:type="dcterms:W3CDTF">2013-04-15T10:21:38Z</dcterms:created>
  <dcterms:modified xsi:type="dcterms:W3CDTF">2013-05-09T09:53:12Z</dcterms:modified>
</cp:coreProperties>
</file>