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5A6"/>
    <a:srgbClr val="717171"/>
    <a:srgbClr val="3BBBAC"/>
    <a:srgbClr val="3BBBB8"/>
    <a:srgbClr val="3DBD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DA6EEC-7FF3-4F22-83CB-75316F0A7CD0}" type="datetimeFigureOut">
              <a:rPr lang="en-GB" smtClean="0"/>
              <a:t>09/05/2013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70136D-812C-444B-A837-AA7B7C3C8911}" type="slidenum">
              <a:rPr lang="en-GB" smtClean="0"/>
              <a:t>‹#›</a:t>
            </a:fld>
            <a:endParaRPr lang="en-GB"/>
          </a:p>
        </p:txBody>
      </p:sp>
    </p:spTree>
    <p:extLst>
      <p:ext uri="{BB962C8B-B14F-4D97-AF65-F5344CB8AC3E}">
        <p14:creationId xmlns:p14="http://schemas.microsoft.com/office/powerpoint/2010/main" val="898748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F7657EB-F6F6-407F-BB04-9BD15047BAD2}"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3628431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E2F45C-E4D5-4F4F-966E-47FF33F9CC05}"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65507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7742948-800F-49C1-926B-F138F737B2C8}"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417756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F97906-FE07-4B77-90B1-FAB8EC53E253}"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4625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EB28CD-E7B2-41EE-84DB-B0AB395432EA}"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067338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A31595E-1CBA-4B11-A708-5DAE6A700B5B}"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632868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0B9165A-3A90-49C1-9222-AA3690403937}" type="datetime1">
              <a:rPr lang="en-GB" smtClean="0"/>
              <a:t>09/05/2013</a:t>
            </a:fld>
            <a:endParaRPr lang="en-GB"/>
          </a:p>
        </p:txBody>
      </p:sp>
      <p:sp>
        <p:nvSpPr>
          <p:cNvPr id="8" name="Footer Placeholder 7"/>
          <p:cNvSpPr>
            <a:spLocks noGrp="1"/>
          </p:cNvSpPr>
          <p:nvPr>
            <p:ph type="ftr" sz="quarter" idx="11"/>
          </p:nvPr>
        </p:nvSpPr>
        <p:spPr/>
        <p:txBody>
          <a:bodyPr/>
          <a:lstStyle/>
          <a:p>
            <a:r>
              <a:rPr lang="en-GB" smtClean="0"/>
              <a:t>© Hodder &amp; Stoughton 2013</a:t>
            </a:r>
            <a:endParaRPr lang="en-GB"/>
          </a:p>
        </p:txBody>
      </p:sp>
      <p:sp>
        <p:nvSpPr>
          <p:cNvPr id="9" name="Slide Number Placeholder 8"/>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05715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C5E0269-7030-43EA-9497-B8C88D3C0C7D}" type="datetime1">
              <a:rPr lang="en-GB" smtClean="0"/>
              <a:t>09/05/2013</a:t>
            </a:fld>
            <a:endParaRPr lang="en-GB"/>
          </a:p>
        </p:txBody>
      </p:sp>
      <p:sp>
        <p:nvSpPr>
          <p:cNvPr id="4" name="Footer Placeholder 3"/>
          <p:cNvSpPr>
            <a:spLocks noGrp="1"/>
          </p:cNvSpPr>
          <p:nvPr>
            <p:ph type="ftr" sz="quarter" idx="11"/>
          </p:nvPr>
        </p:nvSpPr>
        <p:spPr/>
        <p:txBody>
          <a:bodyPr/>
          <a:lstStyle/>
          <a:p>
            <a:r>
              <a:rPr lang="en-GB" smtClean="0"/>
              <a:t>© Hodder &amp; Stoughton 2013</a:t>
            </a:r>
            <a:endParaRPr lang="en-GB"/>
          </a:p>
        </p:txBody>
      </p:sp>
      <p:sp>
        <p:nvSpPr>
          <p:cNvPr id="5" name="Slide Number Placeholder 4"/>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963658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536774-30D5-49F6-935F-2FB0D3C45EB2}" type="datetime1">
              <a:rPr lang="en-GB" smtClean="0"/>
              <a:t>09/05/2013</a:t>
            </a:fld>
            <a:endParaRPr lang="en-GB"/>
          </a:p>
        </p:txBody>
      </p:sp>
      <p:sp>
        <p:nvSpPr>
          <p:cNvPr id="3" name="Footer Placeholder 2"/>
          <p:cNvSpPr>
            <a:spLocks noGrp="1"/>
          </p:cNvSpPr>
          <p:nvPr>
            <p:ph type="ftr" sz="quarter" idx="11"/>
          </p:nvPr>
        </p:nvSpPr>
        <p:spPr/>
        <p:txBody>
          <a:bodyPr/>
          <a:lstStyle/>
          <a:p>
            <a:r>
              <a:rPr lang="en-GB" smtClean="0"/>
              <a:t>© Hodder &amp; Stoughton 2013</a:t>
            </a:r>
            <a:endParaRPr lang="en-GB"/>
          </a:p>
        </p:txBody>
      </p:sp>
      <p:sp>
        <p:nvSpPr>
          <p:cNvPr id="4" name="Slide Number Placeholder 3"/>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4211143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41964-3700-47D4-9255-AA81982AD901}"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3985263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639E10-A2A5-4A35-897D-E95BE3E43418}"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481207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9B5A6">
            <a:alpha val="16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A6BD80-A9E5-40C0-8C4E-C3966F0AFB93}" type="datetime1">
              <a:rPr lang="en-GB" smtClean="0"/>
              <a:t>09/05/2013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 Hodder &amp; Stoughton 2013</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A5A782-535E-4723-A92B-26C0183864B4}" type="slidenum">
              <a:rPr lang="en-GB" smtClean="0"/>
              <a:t>‹#›</a:t>
            </a:fld>
            <a:endParaRPr lang="en-GB"/>
          </a:p>
        </p:txBody>
      </p:sp>
    </p:spTree>
    <p:extLst>
      <p:ext uri="{BB962C8B-B14F-4D97-AF65-F5344CB8AC3E}">
        <p14:creationId xmlns:p14="http://schemas.microsoft.com/office/powerpoint/2010/main" val="3029831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924944"/>
            <a:ext cx="7772400" cy="1470025"/>
          </a:xfrm>
        </p:spPr>
        <p:txBody>
          <a:bodyPr/>
          <a:lstStyle/>
          <a:p>
            <a:r>
              <a:rPr lang="en-GB" b="1" smtClean="0"/>
              <a:t>Abnormal psychology</a:t>
            </a:r>
            <a:endParaRPr lang="en-GB" b="1" dirty="0"/>
          </a:p>
        </p:txBody>
      </p:sp>
      <p:sp>
        <p:nvSpPr>
          <p:cNvPr id="3" name="Subtitle 2"/>
          <p:cNvSpPr>
            <a:spLocks noGrp="1"/>
          </p:cNvSpPr>
          <p:nvPr>
            <p:ph type="subTitle" idx="1"/>
          </p:nvPr>
        </p:nvSpPr>
        <p:spPr>
          <a:xfrm>
            <a:off x="1331640" y="4509120"/>
            <a:ext cx="6400800" cy="694928"/>
          </a:xfrm>
        </p:spPr>
        <p:txBody>
          <a:bodyPr/>
          <a:lstStyle/>
          <a:p>
            <a:r>
              <a:rPr lang="en-GB" b="1" dirty="0" smtClean="0">
                <a:solidFill>
                  <a:srgbClr val="717171"/>
                </a:solidFill>
              </a:rPr>
              <a:t>Concepts and diagnosis</a:t>
            </a:r>
            <a:endParaRPr lang="en-GB" b="1" dirty="0">
              <a:solidFill>
                <a:srgbClr val="717171"/>
              </a:solidFill>
            </a:endParaRPr>
          </a:p>
        </p:txBody>
      </p:sp>
      <p:pic>
        <p:nvPicPr>
          <p:cNvPr id="4"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548680"/>
            <a:ext cx="1301884" cy="18000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en-GB" smtClean="0"/>
              <a:t>© Hodder &amp; Stoughton 2013</a:t>
            </a:r>
            <a:endParaRPr lang="en-GB"/>
          </a:p>
        </p:txBody>
      </p:sp>
    </p:spTree>
    <p:extLst>
      <p:ext uri="{BB962C8B-B14F-4D97-AF65-F5344CB8AC3E}">
        <p14:creationId xmlns:p14="http://schemas.microsoft.com/office/powerpoint/2010/main" val="600182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4010"/>
          </a:xfrm>
          <a:solidFill>
            <a:srgbClr val="39B5A6"/>
          </a:solidFill>
        </p:spPr>
        <p:txBody>
          <a:bodyPr/>
          <a:lstStyle/>
          <a:p>
            <a:r>
              <a:rPr lang="en-GB" dirty="0" smtClean="0"/>
              <a:t>Activity</a:t>
            </a:r>
            <a:endParaRPr lang="en-GB" dirty="0"/>
          </a:p>
        </p:txBody>
      </p:sp>
      <p:sp>
        <p:nvSpPr>
          <p:cNvPr id="3" name="Content Placeholder 2"/>
          <p:cNvSpPr>
            <a:spLocks noGrp="1"/>
          </p:cNvSpPr>
          <p:nvPr>
            <p:ph sz="half" idx="1"/>
          </p:nvPr>
        </p:nvSpPr>
        <p:spPr>
          <a:xfrm>
            <a:off x="467544" y="1844824"/>
            <a:ext cx="4038600" cy="4133056"/>
          </a:xfrm>
        </p:spPr>
        <p:txBody>
          <a:bodyPr>
            <a:normAutofit fontScale="25000" lnSpcReduction="20000"/>
          </a:bodyPr>
          <a:lstStyle/>
          <a:p>
            <a:pPr marL="0" indent="0">
              <a:buNone/>
            </a:pPr>
            <a:r>
              <a:rPr lang="en-GB" sz="8000" dirty="0" smtClean="0"/>
              <a:t>Abnormality can be defined as ‘</a:t>
            </a:r>
            <a:r>
              <a:rPr lang="en-GB" sz="8000" i="1" dirty="0" smtClean="0"/>
              <a:t>a psychological or behavioural state leading to impairment of interpersonal functioning and/or distress to others</a:t>
            </a:r>
            <a:r>
              <a:rPr lang="en-GB" sz="8000" dirty="0" smtClean="0"/>
              <a:t>’.</a:t>
            </a:r>
          </a:p>
          <a:p>
            <a:pPr marL="0" indent="0">
              <a:buNone/>
            </a:pPr>
            <a:endParaRPr lang="en-GB" sz="4000" i="1" dirty="0" smtClean="0"/>
          </a:p>
          <a:p>
            <a:pPr>
              <a:buClr>
                <a:srgbClr val="39B5A6"/>
              </a:buClr>
            </a:pPr>
            <a:r>
              <a:rPr lang="en-GB" sz="8000" dirty="0" smtClean="0"/>
              <a:t>Imagine someone with a plastic duck on their head.</a:t>
            </a:r>
          </a:p>
          <a:p>
            <a:pPr>
              <a:buClr>
                <a:srgbClr val="39B5A6"/>
              </a:buClr>
            </a:pPr>
            <a:endParaRPr lang="en-GB" sz="4000" dirty="0" smtClean="0"/>
          </a:p>
          <a:p>
            <a:pPr>
              <a:buClr>
                <a:srgbClr val="39B5A6"/>
              </a:buClr>
            </a:pPr>
            <a:r>
              <a:rPr lang="en-GB" sz="8000" dirty="0" smtClean="0"/>
              <a:t>Would you consider this person to be abnormal or not?</a:t>
            </a:r>
          </a:p>
          <a:p>
            <a:pPr>
              <a:buClr>
                <a:srgbClr val="39B5A6"/>
              </a:buClr>
            </a:pPr>
            <a:endParaRPr lang="en-GB" sz="4000" dirty="0" smtClean="0"/>
          </a:p>
          <a:p>
            <a:pPr>
              <a:buClr>
                <a:srgbClr val="39B5A6"/>
              </a:buClr>
            </a:pPr>
            <a:r>
              <a:rPr lang="en-GB" sz="8000" dirty="0" smtClean="0"/>
              <a:t>Would it matter what age or gender they were? What their cultural background was? What situation this behaviour was occurring in?</a:t>
            </a:r>
          </a:p>
          <a:p>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7" descr="_DSC4086.png"/>
          <p:cNvPicPr>
            <a:picLocks noGrp="1" noChangeAspect="1"/>
          </p:cNvPicPr>
          <p:nvPr>
            <p:ph sz="half" idx="2"/>
          </p:nvPr>
        </p:nvPicPr>
        <p:blipFill rotWithShape="1">
          <a:blip r:embed="rId3" cstate="print"/>
          <a:srcRect l="17801" t="7365" r="9789"/>
          <a:stretch/>
        </p:blipFill>
        <p:spPr>
          <a:xfrm>
            <a:off x="4932040" y="1700808"/>
            <a:ext cx="1604186" cy="1655689"/>
          </a:xfrm>
          <a:ln w="25400">
            <a:solidFill>
              <a:srgbClr val="39B5A6"/>
            </a:solidFill>
          </a:ln>
        </p:spPr>
      </p:pic>
      <p:pic>
        <p:nvPicPr>
          <p:cNvPr id="7" name="Picture 6" descr="_DSC4088.png"/>
          <p:cNvPicPr>
            <a:picLocks noChangeAspect="1"/>
          </p:cNvPicPr>
          <p:nvPr/>
        </p:nvPicPr>
        <p:blipFill rotWithShape="1">
          <a:blip r:embed="rId4" cstate="print"/>
          <a:srcRect l="12476" t="10577" r="17559"/>
          <a:stretch/>
        </p:blipFill>
        <p:spPr>
          <a:xfrm>
            <a:off x="6742974" y="3212976"/>
            <a:ext cx="1599417" cy="1447962"/>
          </a:xfrm>
          <a:prstGeom prst="rect">
            <a:avLst/>
          </a:prstGeom>
          <a:ln w="25400">
            <a:solidFill>
              <a:srgbClr val="39B5A6"/>
            </a:solidFill>
          </a:ln>
        </p:spPr>
      </p:pic>
      <p:pic>
        <p:nvPicPr>
          <p:cNvPr id="8" name="Picture 7" descr="_DSC4091.png"/>
          <p:cNvPicPr>
            <a:picLocks noChangeAspect="1"/>
          </p:cNvPicPr>
          <p:nvPr/>
        </p:nvPicPr>
        <p:blipFill rotWithShape="1">
          <a:blip r:embed="rId5" cstate="print"/>
          <a:srcRect l="12956" t="5416" r="19128" b="2080"/>
          <a:stretch/>
        </p:blipFill>
        <p:spPr>
          <a:xfrm>
            <a:off x="5076056" y="4797152"/>
            <a:ext cx="1504060" cy="1332000"/>
          </a:xfrm>
          <a:prstGeom prst="rect">
            <a:avLst/>
          </a:prstGeom>
          <a:ln w="25400">
            <a:solidFill>
              <a:srgbClr val="39B5A6"/>
            </a:solidFill>
          </a:ln>
        </p:spPr>
      </p:pic>
      <p:sp>
        <p:nvSpPr>
          <p:cNvPr id="9" name="Footer Placeholder 8"/>
          <p:cNvSpPr>
            <a:spLocks noGrp="1"/>
          </p:cNvSpPr>
          <p:nvPr>
            <p:ph type="ftr" sz="quarter" idx="11"/>
          </p:nvPr>
        </p:nvSpPr>
        <p:spPr/>
        <p:txBody>
          <a:bodyPr/>
          <a:lstStyle/>
          <a:p>
            <a:r>
              <a:rPr lang="en-GB" smtClean="0"/>
              <a:t>© Hodder &amp; Stoughton 2013</a:t>
            </a:r>
            <a:endParaRPr lang="en-GB"/>
          </a:p>
        </p:txBody>
      </p:sp>
    </p:spTree>
    <p:extLst>
      <p:ext uri="{BB962C8B-B14F-4D97-AF65-F5344CB8AC3E}">
        <p14:creationId xmlns:p14="http://schemas.microsoft.com/office/powerpoint/2010/main" val="2445003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08660" cy="1172705"/>
          </a:xfrm>
          <a:solidFill>
            <a:srgbClr val="39B5A6"/>
          </a:solidFill>
        </p:spPr>
        <p:txBody>
          <a:bodyPr>
            <a:normAutofit/>
          </a:bodyPr>
          <a:lstStyle/>
          <a:p>
            <a:r>
              <a:rPr lang="en-GB" dirty="0" smtClean="0">
                <a:latin typeface="+mn-lt"/>
              </a:rPr>
              <a:t>Defining abnormality</a:t>
            </a:r>
            <a:endParaRPr lang="en-GB" dirty="0">
              <a:latin typeface="+mn-lt"/>
            </a:endParaRPr>
          </a:p>
        </p:txBody>
      </p:sp>
      <p:sp>
        <p:nvSpPr>
          <p:cNvPr id="3" name="Content Placeholder 2"/>
          <p:cNvSpPr>
            <a:spLocks noGrp="1"/>
          </p:cNvSpPr>
          <p:nvPr>
            <p:ph sz="half" idx="1"/>
          </p:nvPr>
        </p:nvSpPr>
        <p:spPr/>
        <p:txBody>
          <a:bodyPr>
            <a:normAutofit fontScale="70000" lnSpcReduction="20000"/>
          </a:bodyPr>
          <a:lstStyle/>
          <a:p>
            <a:pPr>
              <a:buClr>
                <a:srgbClr val="39B5A6"/>
              </a:buClr>
            </a:pPr>
            <a:r>
              <a:rPr lang="en-GB" dirty="0" smtClean="0"/>
              <a:t>The </a:t>
            </a:r>
            <a:r>
              <a:rPr lang="en-GB" b="1" dirty="0" smtClean="0"/>
              <a:t>deviation from social norms </a:t>
            </a:r>
            <a:r>
              <a:rPr lang="en-GB" dirty="0" smtClean="0"/>
              <a:t>definition sees abnormality as behaviour that violates accepted social rules, with these ‘rules’ changing across cultures, genders, ages, situations etc.</a:t>
            </a:r>
          </a:p>
          <a:p>
            <a:pPr>
              <a:buClr>
                <a:srgbClr val="39B5A6"/>
              </a:buClr>
            </a:pPr>
            <a:endParaRPr lang="en-GB" dirty="0" smtClean="0"/>
          </a:p>
          <a:p>
            <a:pPr>
              <a:buClr>
                <a:srgbClr val="39B5A6"/>
              </a:buClr>
            </a:pPr>
            <a:r>
              <a:rPr lang="en-GB" dirty="0" smtClean="0"/>
              <a:t>The </a:t>
            </a:r>
            <a:r>
              <a:rPr lang="en-GB" b="1" dirty="0" smtClean="0"/>
              <a:t>failure to function adequately </a:t>
            </a:r>
            <a:r>
              <a:rPr lang="en-GB" dirty="0" smtClean="0"/>
              <a:t>definition sees abnormality as an inability to cope with day-to-day living and focuses upon personal distress, inappropriate behaviour, unpredictability, irrationality, observer discomfort, violation of moral standards and unconventionality.</a:t>
            </a:r>
          </a:p>
          <a:p>
            <a:endParaRPr lang="en-GB" dirty="0"/>
          </a:p>
        </p:txBody>
      </p:sp>
      <p:sp>
        <p:nvSpPr>
          <p:cNvPr id="4" name="Content Placeholder 3"/>
          <p:cNvSpPr>
            <a:spLocks noGrp="1"/>
          </p:cNvSpPr>
          <p:nvPr>
            <p:ph sz="half" idx="2"/>
          </p:nvPr>
        </p:nvSpPr>
        <p:spPr>
          <a:xfrm>
            <a:off x="4648200" y="1600201"/>
            <a:ext cx="4038600" cy="2404864"/>
          </a:xfrm>
        </p:spPr>
        <p:txBody>
          <a:bodyPr>
            <a:normAutofit fontScale="70000" lnSpcReduction="20000"/>
          </a:bodyPr>
          <a:lstStyle/>
          <a:p>
            <a:pPr>
              <a:buClr>
                <a:srgbClr val="39B5A6"/>
              </a:buClr>
            </a:pPr>
            <a:r>
              <a:rPr lang="en-GB" dirty="0" smtClean="0"/>
              <a:t>The </a:t>
            </a:r>
            <a:r>
              <a:rPr lang="en-GB" b="1" dirty="0" smtClean="0"/>
              <a:t>deviation from ideal mental health </a:t>
            </a:r>
            <a:r>
              <a:rPr lang="en-GB" dirty="0" smtClean="0"/>
              <a:t>definition sees abnormality as a failure to meet criteria for perfect psychological well-being, such as positive self-attitude, realizing one’s potential, being independent, resisting stress, perceiving reality and control over one’s environment.</a:t>
            </a:r>
          </a:p>
          <a:p>
            <a:pPr marL="0" indent="0">
              <a:buNone/>
            </a:pPr>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Rectangle 6"/>
          <p:cNvSpPr/>
          <p:nvPr/>
        </p:nvSpPr>
        <p:spPr>
          <a:xfrm>
            <a:off x="4644007" y="4149080"/>
            <a:ext cx="4068071" cy="1754326"/>
          </a:xfrm>
          <a:prstGeom prst="rect">
            <a:avLst/>
          </a:prstGeom>
          <a:ln w="25400">
            <a:solidFill>
              <a:srgbClr val="39B5A6"/>
            </a:solidFill>
          </a:ln>
        </p:spPr>
        <p:txBody>
          <a:bodyPr wrap="square">
            <a:spAutoFit/>
          </a:bodyPr>
          <a:lstStyle/>
          <a:p>
            <a:r>
              <a:rPr lang="en-GB" dirty="0">
                <a:ea typeface="Malgun Gothic" pitchFamily="34" charset="-127"/>
              </a:rPr>
              <a:t>Read </a:t>
            </a:r>
            <a:r>
              <a:rPr lang="en-GB" dirty="0" smtClean="0">
                <a:ea typeface="Malgun Gothic" pitchFamily="34" charset="-127"/>
              </a:rPr>
              <a:t>these </a:t>
            </a:r>
            <a:r>
              <a:rPr lang="en-GB" dirty="0">
                <a:ea typeface="Malgun Gothic" pitchFamily="34" charset="-127"/>
              </a:rPr>
              <a:t>three definitions of abnormality </a:t>
            </a:r>
            <a:r>
              <a:rPr lang="en-GB" dirty="0" smtClean="0">
                <a:ea typeface="Malgun Gothic" pitchFamily="34" charset="-127"/>
              </a:rPr>
              <a:t>and </a:t>
            </a:r>
            <a:r>
              <a:rPr lang="en-GB" dirty="0">
                <a:ea typeface="Malgun Gothic" pitchFamily="34" charset="-127"/>
              </a:rPr>
              <a:t>see if you can use them to decide whether a person with a plastic duck on their head is abnormal or not. Is any one definition better than the others?</a:t>
            </a:r>
            <a:endParaRPr lang="en-GB" dirty="0"/>
          </a:p>
        </p:txBody>
      </p:sp>
    </p:spTree>
    <p:extLst>
      <p:ext uri="{BB962C8B-B14F-4D97-AF65-F5344CB8AC3E}">
        <p14:creationId xmlns:p14="http://schemas.microsoft.com/office/powerpoint/2010/main" val="1035550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2800" dirty="0" smtClean="0">
                <a:cs typeface="Times New Roman" pitchFamily="18" charset="0"/>
              </a:rPr>
              <a:t>Command words: </a:t>
            </a:r>
            <a:br>
              <a:rPr lang="en-GB" sz="2800" dirty="0" smtClean="0">
                <a:cs typeface="Times New Roman" pitchFamily="18" charset="0"/>
              </a:rPr>
            </a:br>
            <a:r>
              <a:rPr lang="en-GB" sz="2800" dirty="0" smtClean="0">
                <a:cs typeface="Times New Roman" pitchFamily="18" charset="0"/>
              </a:rPr>
              <a:t>The language of the learning outcomes</a:t>
            </a:r>
            <a:endParaRPr lang="en-GB" sz="2800" dirty="0"/>
          </a:p>
        </p:txBody>
      </p:sp>
      <p:sp>
        <p:nvSpPr>
          <p:cNvPr id="3" name="Content Placeholder 2"/>
          <p:cNvSpPr>
            <a:spLocks noGrp="1"/>
          </p:cNvSpPr>
          <p:nvPr>
            <p:ph sz="half" idx="1"/>
          </p:nvPr>
        </p:nvSpPr>
        <p:spPr>
          <a:xfrm>
            <a:off x="457200" y="3140968"/>
            <a:ext cx="8254879" cy="2304256"/>
          </a:xfrm>
        </p:spPr>
        <p:txBody>
          <a:bodyPr>
            <a:normAutofit fontScale="92500"/>
          </a:bodyPr>
          <a:lstStyle/>
          <a:p>
            <a:pPr>
              <a:buClr>
                <a:srgbClr val="39B5A6"/>
              </a:buClr>
            </a:pPr>
            <a:r>
              <a:rPr lang="en-GB" sz="2400" dirty="0" smtClean="0"/>
              <a:t>Exam questions will require candidates to consider what abnormality is in relation to different definitions and biological/psychological approaches.</a:t>
            </a:r>
          </a:p>
          <a:p>
            <a:pPr>
              <a:buClr>
                <a:srgbClr val="39B5A6"/>
              </a:buClr>
            </a:pPr>
            <a:endParaRPr lang="en-GB" sz="2400" dirty="0" smtClean="0"/>
          </a:p>
          <a:p>
            <a:pPr>
              <a:buClr>
                <a:srgbClr val="39B5A6"/>
              </a:buClr>
            </a:pPr>
            <a:r>
              <a:rPr lang="en-GB" sz="2400" dirty="0" smtClean="0"/>
              <a:t>This could be achieved by exploring the assumptions and criteria that the different definitions and approaches are based upon.</a:t>
            </a:r>
          </a:p>
          <a:p>
            <a:pPr marL="0" indent="0">
              <a:buNone/>
            </a:pPr>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Rectangle 6"/>
          <p:cNvSpPr/>
          <p:nvPr/>
        </p:nvSpPr>
        <p:spPr>
          <a:xfrm>
            <a:off x="510272" y="1916832"/>
            <a:ext cx="7950159" cy="830997"/>
          </a:xfrm>
          <a:prstGeom prst="rect">
            <a:avLst/>
          </a:prstGeom>
          <a:ln w="25400">
            <a:solidFill>
              <a:srgbClr val="39B5A6"/>
            </a:solidFill>
          </a:ln>
        </p:spPr>
        <p:txBody>
          <a:bodyPr wrap="square">
            <a:spAutoFit/>
          </a:bodyPr>
          <a:lstStyle/>
          <a:p>
            <a:r>
              <a:rPr lang="en-GB" sz="2400" b="1" dirty="0" smtClean="0">
                <a:solidFill>
                  <a:srgbClr val="39B5A6"/>
                </a:solidFill>
              </a:rPr>
              <a:t>Learning outcome:</a:t>
            </a:r>
            <a:r>
              <a:rPr lang="en-GB" sz="2400" b="1" dirty="0" smtClean="0"/>
              <a:t> Examine the concepts of normality and abnormality</a:t>
            </a:r>
          </a:p>
        </p:txBody>
      </p:sp>
    </p:spTree>
    <p:extLst>
      <p:ext uri="{BB962C8B-B14F-4D97-AF65-F5344CB8AC3E}">
        <p14:creationId xmlns:p14="http://schemas.microsoft.com/office/powerpoint/2010/main" val="1170416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3600" dirty="0" smtClean="0"/>
              <a:t>Reliability and validity of diagnosis</a:t>
            </a:r>
            <a:endParaRPr lang="en-GB" sz="3600" dirty="0"/>
          </a:p>
        </p:txBody>
      </p:sp>
      <p:sp>
        <p:nvSpPr>
          <p:cNvPr id="3" name="Content Placeholder 2"/>
          <p:cNvSpPr>
            <a:spLocks noGrp="1"/>
          </p:cNvSpPr>
          <p:nvPr>
            <p:ph sz="half" idx="1"/>
          </p:nvPr>
        </p:nvSpPr>
        <p:spPr>
          <a:xfrm>
            <a:off x="457200" y="1600200"/>
            <a:ext cx="4038600" cy="4709120"/>
          </a:xfrm>
          <a:ln w="25400">
            <a:solidFill>
              <a:srgbClr val="39B5A6"/>
            </a:solidFill>
          </a:ln>
        </p:spPr>
        <p:txBody>
          <a:bodyPr>
            <a:normAutofit fontScale="25000" lnSpcReduction="20000"/>
          </a:bodyPr>
          <a:lstStyle/>
          <a:p>
            <a:pPr algn="ctr">
              <a:buNone/>
            </a:pPr>
            <a:r>
              <a:rPr lang="en-GB" sz="7200" b="1" dirty="0" smtClean="0">
                <a:solidFill>
                  <a:srgbClr val="39B5A6"/>
                </a:solidFill>
                <a:latin typeface="Malgun Gothic" pitchFamily="34" charset="-127"/>
                <a:ea typeface="Malgun Gothic" pitchFamily="34" charset="-127"/>
              </a:rPr>
              <a:t>Reliability</a:t>
            </a:r>
          </a:p>
          <a:p>
            <a:endParaRPr lang="en-GB" dirty="0" smtClean="0">
              <a:latin typeface="Malgun Gothic" pitchFamily="34" charset="-127"/>
              <a:ea typeface="Malgun Gothic" pitchFamily="34" charset="-127"/>
            </a:endParaRPr>
          </a:p>
          <a:p>
            <a:pPr>
              <a:buClr>
                <a:srgbClr val="39B5A6"/>
              </a:buClr>
            </a:pPr>
            <a:r>
              <a:rPr lang="en-GB" sz="6400" dirty="0" smtClean="0">
                <a:latin typeface="Malgun Gothic" pitchFamily="34" charset="-127"/>
                <a:ea typeface="Malgun Gothic" pitchFamily="34" charset="-127"/>
              </a:rPr>
              <a:t>Reliability of diagnosis refers to the </a:t>
            </a:r>
            <a:r>
              <a:rPr lang="en-GB" sz="6400" b="1" dirty="0" smtClean="0">
                <a:latin typeface="Malgun Gothic" pitchFamily="34" charset="-127"/>
                <a:ea typeface="Malgun Gothic" pitchFamily="34" charset="-127"/>
              </a:rPr>
              <a:t>consistency</a:t>
            </a:r>
            <a:r>
              <a:rPr lang="en-GB" sz="6400" b="1" i="1" dirty="0" smtClean="0">
                <a:latin typeface="Malgun Gothic" pitchFamily="34" charset="-127"/>
                <a:ea typeface="Malgun Gothic" pitchFamily="34" charset="-127"/>
              </a:rPr>
              <a:t> </a:t>
            </a:r>
            <a:r>
              <a:rPr lang="en-GB" sz="6400" dirty="0" smtClean="0">
                <a:latin typeface="Malgun Gothic" pitchFamily="34" charset="-127"/>
                <a:ea typeface="Malgun Gothic" pitchFamily="34" charset="-127"/>
              </a:rPr>
              <a:t>of symptom measurement.</a:t>
            </a:r>
          </a:p>
          <a:p>
            <a:pPr>
              <a:buClr>
                <a:srgbClr val="39B5A6"/>
              </a:buClr>
            </a:pPr>
            <a:endParaRPr lang="en-GB" sz="4000" dirty="0" smtClean="0">
              <a:latin typeface="Malgun Gothic" pitchFamily="34" charset="-127"/>
              <a:ea typeface="Malgun Gothic" pitchFamily="34" charset="-127"/>
            </a:endParaRPr>
          </a:p>
          <a:p>
            <a:pPr>
              <a:buClr>
                <a:srgbClr val="39B5A6"/>
              </a:buClr>
            </a:pPr>
            <a:r>
              <a:rPr lang="en-GB" sz="6400" dirty="0" smtClean="0">
                <a:latin typeface="Malgun Gothic" pitchFamily="34" charset="-127"/>
                <a:ea typeface="Malgun Gothic" pitchFamily="34" charset="-127"/>
              </a:rPr>
              <a:t>Reliability affects </a:t>
            </a:r>
            <a:r>
              <a:rPr lang="en-GB" sz="6400" b="1" dirty="0" smtClean="0">
                <a:latin typeface="Malgun Gothic" pitchFamily="34" charset="-127"/>
                <a:ea typeface="Malgun Gothic" pitchFamily="34" charset="-127"/>
              </a:rPr>
              <a:t>classification </a:t>
            </a:r>
            <a:r>
              <a:rPr lang="en-GB" sz="6400" dirty="0" smtClean="0">
                <a:latin typeface="Malgun Gothic" pitchFamily="34" charset="-127"/>
                <a:ea typeface="Malgun Gothic" pitchFamily="34" charset="-127"/>
              </a:rPr>
              <a:t>of diagnosis in two ways:</a:t>
            </a:r>
          </a:p>
          <a:p>
            <a:pPr>
              <a:buClr>
                <a:srgbClr val="39B5A6"/>
              </a:buClr>
            </a:pPr>
            <a:endParaRPr lang="en-GB" sz="4000" dirty="0" smtClean="0">
              <a:latin typeface="Malgun Gothic" pitchFamily="34" charset="-127"/>
              <a:ea typeface="Malgun Gothic" pitchFamily="34" charset="-127"/>
            </a:endParaRPr>
          </a:p>
          <a:p>
            <a:pPr marL="720000">
              <a:buClr>
                <a:srgbClr val="39B5A6"/>
              </a:buClr>
              <a:buFont typeface="+mj-lt"/>
              <a:buAutoNum type="arabicPeriod"/>
            </a:pPr>
            <a:r>
              <a:rPr lang="en-GB" sz="6400" b="1" dirty="0" smtClean="0">
                <a:latin typeface="Malgun Gothic" pitchFamily="34" charset="-127"/>
                <a:ea typeface="Malgun Gothic" pitchFamily="34" charset="-127"/>
              </a:rPr>
              <a:t>Test-re-test </a:t>
            </a:r>
            <a:r>
              <a:rPr lang="en-GB" sz="6400" b="1" dirty="0" smtClean="0">
                <a:latin typeface="Malgun Gothic" pitchFamily="34" charset="-127"/>
                <a:ea typeface="Malgun Gothic" pitchFamily="34" charset="-127"/>
              </a:rPr>
              <a:t>reliability</a:t>
            </a:r>
            <a:r>
              <a:rPr lang="en-GB" sz="6400" dirty="0" smtClean="0">
                <a:latin typeface="Malgun Gothic" pitchFamily="34" charset="-127"/>
                <a:ea typeface="Malgun Gothic" pitchFamily="34" charset="-127"/>
              </a:rPr>
              <a:t> – occurs when a clinician makes the same consistent diagnosis on separate occasions using the same information.</a:t>
            </a:r>
          </a:p>
          <a:p>
            <a:pPr marL="720000">
              <a:buClr>
                <a:srgbClr val="39B5A6"/>
              </a:buClr>
              <a:buFont typeface="+mj-lt"/>
              <a:buAutoNum type="arabicPeriod"/>
            </a:pPr>
            <a:endParaRPr lang="en-GB" sz="4000" dirty="0" smtClean="0">
              <a:latin typeface="Malgun Gothic" pitchFamily="34" charset="-127"/>
              <a:ea typeface="Malgun Gothic" pitchFamily="34" charset="-127"/>
            </a:endParaRPr>
          </a:p>
          <a:p>
            <a:pPr marL="720000">
              <a:buClr>
                <a:srgbClr val="39B5A6"/>
              </a:buClr>
              <a:buFont typeface="+mj-lt"/>
              <a:buAutoNum type="arabicPeriod"/>
            </a:pPr>
            <a:r>
              <a:rPr lang="en-GB" sz="6400" b="1" dirty="0" smtClean="0">
                <a:latin typeface="Malgun Gothic" pitchFamily="34" charset="-127"/>
                <a:ea typeface="Malgun Gothic" pitchFamily="34" charset="-127"/>
              </a:rPr>
              <a:t>Inter-</a:t>
            </a:r>
            <a:r>
              <a:rPr lang="en-GB" sz="6400" b="1" dirty="0" err="1" smtClean="0">
                <a:latin typeface="Malgun Gothic" pitchFamily="34" charset="-127"/>
                <a:ea typeface="Malgun Gothic" pitchFamily="34" charset="-127"/>
              </a:rPr>
              <a:t>rater</a:t>
            </a:r>
            <a:r>
              <a:rPr lang="en-GB" sz="6400" b="1" dirty="0">
                <a:latin typeface="Malgun Gothic" pitchFamily="34" charset="-127"/>
                <a:ea typeface="Malgun Gothic" pitchFamily="34" charset="-127"/>
              </a:rPr>
              <a:t> </a:t>
            </a:r>
            <a:r>
              <a:rPr lang="en-GB" sz="6400" b="1" dirty="0" smtClean="0">
                <a:latin typeface="Malgun Gothic" pitchFamily="34" charset="-127"/>
                <a:ea typeface="Malgun Gothic" pitchFamily="34" charset="-127"/>
              </a:rPr>
              <a:t>reliability</a:t>
            </a:r>
            <a:r>
              <a:rPr lang="en-GB" sz="6400" b="1" i="1" dirty="0" smtClean="0">
                <a:latin typeface="Malgun Gothic" pitchFamily="34" charset="-127"/>
                <a:ea typeface="Malgun Gothic" pitchFamily="34" charset="-127"/>
              </a:rPr>
              <a:t> </a:t>
            </a:r>
            <a:r>
              <a:rPr lang="en-GB" sz="6400" dirty="0" smtClean="0">
                <a:latin typeface="Malgun Gothic" pitchFamily="34" charset="-127"/>
                <a:ea typeface="Malgun Gothic" pitchFamily="34" charset="-127"/>
              </a:rPr>
              <a:t>– occurs when several clinicians make identical diagnoses of the same patient, independently of each other.</a:t>
            </a:r>
            <a:endParaRPr lang="en-GB" sz="6400" b="1" i="1" dirty="0" smtClean="0">
              <a:latin typeface="Malgun Gothic" pitchFamily="34" charset="-127"/>
              <a:ea typeface="Malgun Gothic" pitchFamily="34" charset="-127"/>
            </a:endParaRPr>
          </a:p>
          <a:p>
            <a:endParaRPr lang="en-GB" sz="6400" dirty="0"/>
          </a:p>
        </p:txBody>
      </p:sp>
      <p:sp>
        <p:nvSpPr>
          <p:cNvPr id="4" name="Content Placeholder 3"/>
          <p:cNvSpPr>
            <a:spLocks noGrp="1"/>
          </p:cNvSpPr>
          <p:nvPr>
            <p:ph sz="half" idx="2"/>
          </p:nvPr>
        </p:nvSpPr>
        <p:spPr>
          <a:xfrm>
            <a:off x="4648200" y="1600200"/>
            <a:ext cx="4038600" cy="4709120"/>
          </a:xfrm>
          <a:ln w="25400">
            <a:solidFill>
              <a:srgbClr val="39B5A6"/>
            </a:solidFill>
          </a:ln>
        </p:spPr>
        <p:txBody>
          <a:bodyPr>
            <a:normAutofit fontScale="25000" lnSpcReduction="20000"/>
          </a:bodyPr>
          <a:lstStyle/>
          <a:p>
            <a:pPr algn="ctr">
              <a:buNone/>
            </a:pPr>
            <a:r>
              <a:rPr lang="en-GB" sz="7200" b="1" dirty="0" smtClean="0">
                <a:solidFill>
                  <a:srgbClr val="39B5A6"/>
                </a:solidFill>
                <a:latin typeface="Malgun Gothic" pitchFamily="34" charset="-127"/>
                <a:ea typeface="Malgun Gothic" pitchFamily="34" charset="-127"/>
              </a:rPr>
              <a:t>Validity</a:t>
            </a:r>
          </a:p>
          <a:p>
            <a:pPr algn="ctr">
              <a:buNone/>
            </a:pPr>
            <a:endParaRPr lang="en-GB" sz="4000" b="1" dirty="0" smtClean="0">
              <a:solidFill>
                <a:srgbClr val="39B5A6"/>
              </a:solidFill>
              <a:latin typeface="Malgun Gothic" pitchFamily="34" charset="-127"/>
              <a:ea typeface="Malgun Gothic" pitchFamily="34" charset="-127"/>
            </a:endParaRPr>
          </a:p>
          <a:p>
            <a:pPr>
              <a:buClr>
                <a:srgbClr val="39B5A6"/>
              </a:buClr>
            </a:pPr>
            <a:r>
              <a:rPr lang="en-GB" sz="6400" dirty="0" smtClean="0">
                <a:latin typeface="Malgun Gothic" pitchFamily="34" charset="-127"/>
                <a:ea typeface="Malgun Gothic" pitchFamily="34" charset="-127"/>
              </a:rPr>
              <a:t>Validity refers to the </a:t>
            </a:r>
            <a:r>
              <a:rPr lang="en-GB" sz="6400" b="1" dirty="0" smtClean="0">
                <a:latin typeface="Malgun Gothic" pitchFamily="34" charset="-127"/>
                <a:ea typeface="Malgun Gothic" pitchFamily="34" charset="-127"/>
              </a:rPr>
              <a:t>accuracy</a:t>
            </a:r>
            <a:r>
              <a:rPr lang="en-GB" sz="6400" dirty="0" smtClean="0">
                <a:latin typeface="Malgun Gothic" pitchFamily="34" charset="-127"/>
                <a:ea typeface="Malgun Gothic" pitchFamily="34" charset="-127"/>
              </a:rPr>
              <a:t>, </a:t>
            </a:r>
            <a:r>
              <a:rPr lang="en-GB" sz="6400" b="1" dirty="0" smtClean="0">
                <a:latin typeface="Malgun Gothic" pitchFamily="34" charset="-127"/>
                <a:ea typeface="Malgun Gothic" pitchFamily="34" charset="-127"/>
              </a:rPr>
              <a:t>meaningfulness </a:t>
            </a:r>
            <a:r>
              <a:rPr lang="en-GB" sz="6400" dirty="0" smtClean="0">
                <a:latin typeface="Malgun Gothic" pitchFamily="34" charset="-127"/>
                <a:ea typeface="Malgun Gothic" pitchFamily="34" charset="-127"/>
              </a:rPr>
              <a:t>and </a:t>
            </a:r>
            <a:r>
              <a:rPr lang="en-GB" sz="6400" b="1" dirty="0" smtClean="0">
                <a:latin typeface="Malgun Gothic" pitchFamily="34" charset="-127"/>
                <a:ea typeface="Malgun Gothic" pitchFamily="34" charset="-127"/>
              </a:rPr>
              <a:t>usefulness </a:t>
            </a:r>
            <a:r>
              <a:rPr lang="en-GB" sz="6400" dirty="0" smtClean="0">
                <a:latin typeface="Malgun Gothic" pitchFamily="34" charset="-127"/>
                <a:ea typeface="Malgun Gothic" pitchFamily="34" charset="-127"/>
              </a:rPr>
              <a:t>of diagnosis.</a:t>
            </a:r>
          </a:p>
          <a:p>
            <a:pPr>
              <a:buClr>
                <a:srgbClr val="39B5A6"/>
              </a:buClr>
            </a:pPr>
            <a:endParaRPr lang="en-GB" sz="4000" dirty="0" smtClean="0">
              <a:latin typeface="Malgun Gothic" pitchFamily="34" charset="-127"/>
              <a:ea typeface="Malgun Gothic" pitchFamily="34" charset="-127"/>
            </a:endParaRPr>
          </a:p>
          <a:p>
            <a:pPr>
              <a:buClr>
                <a:srgbClr val="39B5A6"/>
              </a:buClr>
            </a:pPr>
            <a:r>
              <a:rPr lang="en-GB" sz="6400" dirty="0" smtClean="0">
                <a:latin typeface="Malgun Gothic" pitchFamily="34" charset="-127"/>
                <a:ea typeface="Malgun Gothic" pitchFamily="34" charset="-127"/>
              </a:rPr>
              <a:t>Validity is assessed in four ways:</a:t>
            </a:r>
          </a:p>
          <a:p>
            <a:pPr>
              <a:buClr>
                <a:srgbClr val="39B5A6"/>
              </a:buClr>
            </a:pPr>
            <a:endParaRPr lang="en-GB" sz="4000" dirty="0" smtClean="0">
              <a:latin typeface="Malgun Gothic" pitchFamily="34" charset="-127"/>
              <a:ea typeface="Malgun Gothic" pitchFamily="34" charset="-127"/>
            </a:endParaRPr>
          </a:p>
          <a:p>
            <a:pPr marL="648000">
              <a:buClr>
                <a:srgbClr val="39B5A6"/>
              </a:buClr>
              <a:buFont typeface="+mj-lt"/>
              <a:buAutoNum type="arabicPeriod"/>
            </a:pPr>
            <a:r>
              <a:rPr lang="en-GB" sz="6400" b="1" dirty="0" smtClean="0">
                <a:latin typeface="Malgun Gothic" pitchFamily="34" charset="-127"/>
                <a:ea typeface="Malgun Gothic" pitchFamily="34" charset="-127"/>
              </a:rPr>
              <a:t>Reliability </a:t>
            </a:r>
            <a:r>
              <a:rPr lang="en-GB" sz="6400" dirty="0" smtClean="0">
                <a:latin typeface="Malgun Gothic" pitchFamily="34" charset="-127"/>
                <a:ea typeface="Malgun Gothic" pitchFamily="34" charset="-127"/>
              </a:rPr>
              <a:t>– a valid diagnosis must first be reliable.</a:t>
            </a:r>
          </a:p>
          <a:p>
            <a:pPr marL="648000">
              <a:buClr>
                <a:srgbClr val="39B5A6"/>
              </a:buClr>
              <a:buFont typeface="+mj-lt"/>
              <a:buAutoNum type="arabicPeriod"/>
            </a:pPr>
            <a:endParaRPr lang="en-GB" sz="4000" dirty="0" smtClean="0">
              <a:latin typeface="Malgun Gothic" pitchFamily="34" charset="-127"/>
              <a:ea typeface="Malgun Gothic" pitchFamily="34" charset="-127"/>
            </a:endParaRPr>
          </a:p>
          <a:p>
            <a:pPr marL="648000">
              <a:buClr>
                <a:srgbClr val="39B5A6"/>
              </a:buClr>
              <a:buFont typeface="+mj-lt"/>
              <a:buAutoNum type="arabicPeriod"/>
            </a:pPr>
            <a:r>
              <a:rPr lang="en-GB" sz="6400" b="1" dirty="0" smtClean="0">
                <a:latin typeface="Malgun Gothic" pitchFamily="34" charset="-127"/>
                <a:ea typeface="Malgun Gothic" pitchFamily="34" charset="-127"/>
              </a:rPr>
              <a:t>Predictive validity </a:t>
            </a:r>
            <a:r>
              <a:rPr lang="en-GB" sz="6400" dirty="0" smtClean="0">
                <a:latin typeface="Malgun Gothic" pitchFamily="34" charset="-127"/>
                <a:ea typeface="Malgun Gothic" pitchFamily="34" charset="-127"/>
              </a:rPr>
              <a:t>– diagnosis leading to successful treatment is seen as valid.</a:t>
            </a:r>
          </a:p>
          <a:p>
            <a:pPr marL="648000">
              <a:buClr>
                <a:srgbClr val="39B5A6"/>
              </a:buClr>
              <a:buFont typeface="+mj-lt"/>
              <a:buAutoNum type="arabicPeriod"/>
            </a:pPr>
            <a:endParaRPr lang="en-GB" sz="4000" dirty="0" smtClean="0">
              <a:latin typeface="Malgun Gothic" pitchFamily="34" charset="-127"/>
              <a:ea typeface="Malgun Gothic" pitchFamily="34" charset="-127"/>
            </a:endParaRPr>
          </a:p>
          <a:p>
            <a:pPr marL="648000">
              <a:buClr>
                <a:srgbClr val="39B5A6"/>
              </a:buClr>
              <a:buFont typeface="+mj-lt"/>
              <a:buAutoNum type="arabicPeriod"/>
            </a:pPr>
            <a:r>
              <a:rPr lang="en-GB" sz="6400" b="1" dirty="0" smtClean="0">
                <a:latin typeface="Malgun Gothic" pitchFamily="34" charset="-127"/>
                <a:ea typeface="Malgun Gothic" pitchFamily="34" charset="-127"/>
              </a:rPr>
              <a:t>Descriptive validity </a:t>
            </a:r>
            <a:r>
              <a:rPr lang="en-GB" sz="6400" dirty="0" smtClean="0">
                <a:latin typeface="Malgun Gothic" pitchFamily="34" charset="-127"/>
                <a:ea typeface="Malgun Gothic" pitchFamily="34" charset="-127"/>
              </a:rPr>
              <a:t>– patients diagnosed with different disorders, differ from each other in terms of classification.</a:t>
            </a:r>
          </a:p>
          <a:p>
            <a:pPr marL="648000">
              <a:buClr>
                <a:srgbClr val="39B5A6"/>
              </a:buClr>
              <a:buFont typeface="+mj-lt"/>
              <a:buAutoNum type="arabicPeriod"/>
            </a:pPr>
            <a:endParaRPr lang="en-GB" sz="4000" dirty="0" smtClean="0">
              <a:latin typeface="Malgun Gothic" pitchFamily="34" charset="-127"/>
              <a:ea typeface="Malgun Gothic" pitchFamily="34" charset="-127"/>
            </a:endParaRPr>
          </a:p>
          <a:p>
            <a:pPr marL="648000">
              <a:buClr>
                <a:srgbClr val="39B5A6"/>
              </a:buClr>
              <a:buFont typeface="+mj-lt"/>
              <a:buAutoNum type="arabicPeriod"/>
            </a:pPr>
            <a:r>
              <a:rPr lang="en-GB" sz="6400" b="1" dirty="0" smtClean="0">
                <a:latin typeface="Malgun Gothic" pitchFamily="34" charset="-127"/>
                <a:ea typeface="Malgun Gothic" pitchFamily="34" charset="-127"/>
              </a:rPr>
              <a:t>Aetiological validity </a:t>
            </a:r>
            <a:r>
              <a:rPr lang="en-GB" sz="6400" dirty="0" smtClean="0">
                <a:latin typeface="Malgun Gothic" pitchFamily="34" charset="-127"/>
                <a:ea typeface="Malgun Gothic" pitchFamily="34" charset="-127"/>
              </a:rPr>
              <a:t>– patients diagnosed with the same disorder, have the same cause.</a:t>
            </a:r>
            <a:endParaRPr lang="en-GB" sz="6400" b="1" i="1" dirty="0" smtClean="0">
              <a:latin typeface="Malgun Gothic" pitchFamily="34" charset="-127"/>
              <a:ea typeface="Malgun Gothic" pitchFamily="34" charset="-127"/>
            </a:endParaRPr>
          </a:p>
          <a:p>
            <a:pPr marL="0" indent="0">
              <a:buNone/>
            </a:pPr>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Tree>
    <p:extLst>
      <p:ext uri="{BB962C8B-B14F-4D97-AF65-F5344CB8AC3E}">
        <p14:creationId xmlns:p14="http://schemas.microsoft.com/office/powerpoint/2010/main" val="3589206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2800" dirty="0" smtClean="0">
                <a:cs typeface="Times New Roman" pitchFamily="18" charset="0"/>
              </a:rPr>
              <a:t>Command words: </a:t>
            </a:r>
            <a:br>
              <a:rPr lang="en-GB" sz="2800" dirty="0" smtClean="0">
                <a:cs typeface="Times New Roman" pitchFamily="18" charset="0"/>
              </a:rPr>
            </a:br>
            <a:r>
              <a:rPr lang="en-GB" sz="2800" dirty="0" smtClean="0">
                <a:cs typeface="Times New Roman" pitchFamily="18" charset="0"/>
              </a:rPr>
              <a:t>The language of the learning outcomes</a:t>
            </a:r>
            <a:endParaRPr lang="en-GB" sz="2800" dirty="0"/>
          </a:p>
        </p:txBody>
      </p:sp>
      <p:sp>
        <p:nvSpPr>
          <p:cNvPr id="3" name="Content Placeholder 2"/>
          <p:cNvSpPr>
            <a:spLocks noGrp="1"/>
          </p:cNvSpPr>
          <p:nvPr>
            <p:ph sz="half" idx="1"/>
          </p:nvPr>
        </p:nvSpPr>
        <p:spPr>
          <a:xfrm>
            <a:off x="467544" y="2780928"/>
            <a:ext cx="8208912" cy="3273227"/>
          </a:xfrm>
        </p:spPr>
        <p:txBody>
          <a:bodyPr>
            <a:normAutofit fontScale="70000" lnSpcReduction="20000"/>
          </a:bodyPr>
          <a:lstStyle/>
          <a:p>
            <a:pPr>
              <a:buClr>
                <a:srgbClr val="39B5A6"/>
              </a:buClr>
            </a:pPr>
            <a:r>
              <a:rPr lang="en-GB" dirty="0" smtClean="0"/>
              <a:t>Exam questions will require candidates to describe and evaluate reliability and validity of diagnosis.</a:t>
            </a:r>
          </a:p>
          <a:p>
            <a:pPr>
              <a:buClr>
                <a:srgbClr val="39B5A6"/>
              </a:buClr>
            </a:pPr>
            <a:endParaRPr lang="en-GB" sz="1400" dirty="0" smtClean="0"/>
          </a:p>
          <a:p>
            <a:pPr>
              <a:buClr>
                <a:srgbClr val="39B5A6"/>
              </a:buClr>
            </a:pPr>
            <a:r>
              <a:rPr lang="en-GB" dirty="0" smtClean="0"/>
              <a:t>This could be achieved by outlining the concepts of reliability and validity in how they apply to diagnosis, as well as using research evidence to assess the degree to which diagnosis of mental disorders is reliable and valid.</a:t>
            </a:r>
          </a:p>
          <a:p>
            <a:pPr>
              <a:buClr>
                <a:srgbClr val="39B5A6"/>
              </a:buClr>
            </a:pPr>
            <a:endParaRPr lang="en-GB" sz="1400" dirty="0" smtClean="0"/>
          </a:p>
          <a:p>
            <a:pPr>
              <a:buClr>
                <a:srgbClr val="39B5A6"/>
              </a:buClr>
            </a:pPr>
            <a:r>
              <a:rPr lang="en-GB" dirty="0" smtClean="0"/>
              <a:t>Additional material relating to the reliability and validity of diagnosis could also be incorporated, such as how reliability and validity of diagnosis have changed over time, the development of specialist diagnostic inventories and the reliability and validity of diagnosis of different mental disorders.</a:t>
            </a:r>
          </a:p>
          <a:p>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Rectangle 6"/>
          <p:cNvSpPr/>
          <p:nvPr/>
        </p:nvSpPr>
        <p:spPr>
          <a:xfrm>
            <a:off x="467544" y="1916832"/>
            <a:ext cx="8244534" cy="461665"/>
          </a:xfrm>
          <a:prstGeom prst="rect">
            <a:avLst/>
          </a:prstGeom>
          <a:ln w="25400">
            <a:solidFill>
              <a:srgbClr val="39B5A6"/>
            </a:solidFill>
          </a:ln>
        </p:spPr>
        <p:txBody>
          <a:bodyPr wrap="square">
            <a:spAutoFit/>
          </a:bodyPr>
          <a:lstStyle/>
          <a:p>
            <a:pPr>
              <a:buNone/>
            </a:pPr>
            <a:r>
              <a:rPr lang="en-GB" sz="2400" b="1" dirty="0" smtClean="0">
                <a:solidFill>
                  <a:srgbClr val="39B5A6"/>
                </a:solidFill>
              </a:rPr>
              <a:t>Learning outcome: </a:t>
            </a:r>
            <a:r>
              <a:rPr lang="en-GB" sz="2400" b="1" dirty="0" smtClean="0"/>
              <a:t>Discuss validity and reliability of diagnosis</a:t>
            </a:r>
          </a:p>
        </p:txBody>
      </p:sp>
    </p:spTree>
    <p:extLst>
      <p:ext uri="{BB962C8B-B14F-4D97-AF65-F5344CB8AC3E}">
        <p14:creationId xmlns:p14="http://schemas.microsoft.com/office/powerpoint/2010/main" val="3906531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3600" dirty="0" smtClean="0"/>
              <a:t>Cultural considerations in diagnosis</a:t>
            </a:r>
            <a:endParaRPr lang="en-GB" sz="3600" dirty="0"/>
          </a:p>
        </p:txBody>
      </p:sp>
      <p:sp>
        <p:nvSpPr>
          <p:cNvPr id="4" name="Content Placeholder 3"/>
          <p:cNvSpPr>
            <a:spLocks noGrp="1"/>
          </p:cNvSpPr>
          <p:nvPr>
            <p:ph sz="half" idx="2"/>
          </p:nvPr>
        </p:nvSpPr>
        <p:spPr>
          <a:xfrm>
            <a:off x="467544" y="2276872"/>
            <a:ext cx="3970784" cy="2592288"/>
          </a:xfrm>
          <a:gradFill flip="none" rotWithShape="1">
            <a:gsLst>
              <a:gs pos="0">
                <a:srgbClr val="39B5A6">
                  <a:tint val="66000"/>
                  <a:satMod val="160000"/>
                </a:srgbClr>
              </a:gs>
              <a:gs pos="50000">
                <a:srgbClr val="39B5A6">
                  <a:tint val="44500"/>
                  <a:satMod val="160000"/>
                </a:srgbClr>
              </a:gs>
              <a:gs pos="100000">
                <a:srgbClr val="39B5A6">
                  <a:tint val="23500"/>
                  <a:satMod val="160000"/>
                </a:srgbClr>
              </a:gs>
            </a:gsLst>
            <a:lin ang="16200000" scaled="1"/>
            <a:tileRect/>
          </a:gradFill>
          <a:ln w="25400">
            <a:solidFill>
              <a:srgbClr val="39B5A6"/>
            </a:solidFill>
          </a:ln>
        </p:spPr>
        <p:txBody>
          <a:bodyPr>
            <a:normAutofit/>
          </a:bodyPr>
          <a:lstStyle/>
          <a:p>
            <a:pPr marL="0" indent="0">
              <a:buNone/>
            </a:pPr>
            <a:r>
              <a:rPr lang="en-GB" sz="2000" dirty="0"/>
              <a:t>The incidence of schizophrenia in the Caribbean is the same as the rest of the world, 1%, yet Cochrane (1977) found that black people of Caribbean origin in the UK are up to 7 times more likely to be diagnosed as schizophrenic than native white people in the </a:t>
            </a:r>
            <a:r>
              <a:rPr lang="en-GB" sz="2000" dirty="0" smtClean="0"/>
              <a:t>UK.</a:t>
            </a:r>
            <a:endParaRPr lang="en-GB" sz="2000" dirty="0"/>
          </a:p>
          <a:p>
            <a:endParaRPr lang="en-GB" dirty="0"/>
          </a:p>
        </p:txBody>
      </p:sp>
      <p:sp>
        <p:nvSpPr>
          <p:cNvPr id="6" name="Content Placeholder 5"/>
          <p:cNvSpPr>
            <a:spLocks noGrp="1"/>
          </p:cNvSpPr>
          <p:nvPr>
            <p:ph sz="quarter" idx="4"/>
          </p:nvPr>
        </p:nvSpPr>
        <p:spPr>
          <a:xfrm>
            <a:off x="4645025" y="1556792"/>
            <a:ext cx="4041775" cy="4569371"/>
          </a:xfrm>
        </p:spPr>
        <p:txBody>
          <a:bodyPr>
            <a:normAutofit fontScale="92500" lnSpcReduction="20000"/>
          </a:bodyPr>
          <a:lstStyle/>
          <a:p>
            <a:pPr marL="0" indent="0">
              <a:buNone/>
            </a:pPr>
            <a:r>
              <a:rPr lang="en-GB" dirty="0" smtClean="0"/>
              <a:t>How might the findings of Cochrane’s study be explained?</a:t>
            </a:r>
          </a:p>
          <a:p>
            <a:pPr marL="0" indent="0">
              <a:buNone/>
            </a:pPr>
            <a:endParaRPr lang="en-GB" sz="1100" dirty="0" smtClean="0"/>
          </a:p>
          <a:p>
            <a:pPr marL="0" indent="0">
              <a:buNone/>
            </a:pPr>
            <a:r>
              <a:rPr lang="en-GB" dirty="0" smtClean="0"/>
              <a:t>Consider:</a:t>
            </a:r>
          </a:p>
          <a:p>
            <a:pPr marL="0" indent="0">
              <a:buNone/>
            </a:pPr>
            <a:endParaRPr lang="en-GB" sz="1200" dirty="0" smtClean="0"/>
          </a:p>
          <a:p>
            <a:pPr marL="514350" indent="-514350">
              <a:buClr>
                <a:srgbClr val="39B5A6"/>
              </a:buClr>
              <a:buFont typeface="+mj-lt"/>
              <a:buAutoNum type="arabicPeriod"/>
            </a:pPr>
            <a:r>
              <a:rPr lang="en-GB" dirty="0" smtClean="0"/>
              <a:t>Social stressors, such as poor housing, low socio-economic status, racism etc.</a:t>
            </a:r>
          </a:p>
          <a:p>
            <a:pPr marL="514350" indent="-514350">
              <a:buClr>
                <a:srgbClr val="39B5A6"/>
              </a:buClr>
              <a:buFont typeface="+mj-lt"/>
              <a:buAutoNum type="arabicPeriod"/>
            </a:pPr>
            <a:endParaRPr lang="en-GB" sz="1100" dirty="0" smtClean="0"/>
          </a:p>
          <a:p>
            <a:pPr marL="514350" indent="-514350">
              <a:buClr>
                <a:srgbClr val="39B5A6"/>
              </a:buClr>
              <a:buFont typeface="+mj-lt"/>
              <a:buAutoNum type="arabicPeriod"/>
            </a:pPr>
            <a:r>
              <a:rPr lang="en-GB" smtClean="0"/>
              <a:t>Cultural relativism: </a:t>
            </a:r>
            <a:r>
              <a:rPr lang="en-GB" dirty="0" smtClean="0"/>
              <a:t>where definitions of abnormality vary between cultures.</a:t>
            </a:r>
          </a:p>
          <a:p>
            <a:pPr marL="514350" indent="-514350">
              <a:buClr>
                <a:srgbClr val="39B5A6"/>
              </a:buClr>
              <a:buFont typeface="+mj-lt"/>
              <a:buAutoNum type="arabicPeriod"/>
            </a:pPr>
            <a:endParaRPr lang="en-GB" sz="1100" dirty="0" smtClean="0"/>
          </a:p>
          <a:p>
            <a:pPr marL="514350" indent="-514350">
              <a:buClr>
                <a:srgbClr val="39B5A6"/>
              </a:buClr>
              <a:buFont typeface="+mj-lt"/>
              <a:buAutoNum type="arabicPeriod"/>
            </a:pPr>
            <a:r>
              <a:rPr lang="en-GB" dirty="0" smtClean="0"/>
              <a:t>The fact that clinicians who make diagnoses in the UK tend to be white.</a:t>
            </a:r>
          </a:p>
          <a:p>
            <a:endParaRPr lang="en-GB" dirty="0"/>
          </a:p>
        </p:txBody>
      </p:sp>
      <p:pic>
        <p:nvPicPr>
          <p:cNvPr id="7"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7"/>
          <p:cNvSpPr>
            <a:spLocks noGrp="1"/>
          </p:cNvSpPr>
          <p:nvPr>
            <p:ph type="ftr" sz="quarter" idx="11"/>
          </p:nvPr>
        </p:nvSpPr>
        <p:spPr/>
        <p:txBody>
          <a:bodyPr/>
          <a:lstStyle/>
          <a:p>
            <a:r>
              <a:rPr lang="en-GB" smtClean="0"/>
              <a:t>© Hodder &amp; Stoughton 2013</a:t>
            </a:r>
            <a:endParaRPr lang="en-GB"/>
          </a:p>
        </p:txBody>
      </p:sp>
    </p:spTree>
    <p:extLst>
      <p:ext uri="{BB962C8B-B14F-4D97-AF65-F5344CB8AC3E}">
        <p14:creationId xmlns:p14="http://schemas.microsoft.com/office/powerpoint/2010/main" val="32115276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681</Words>
  <Application>Microsoft Office PowerPoint</Application>
  <PresentationFormat>On-screen Show (4:3)</PresentationFormat>
  <Paragraphs>69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Abnormal psychology</vt:lpstr>
      <vt:lpstr>Activity</vt:lpstr>
      <vt:lpstr>Defining abnormality</vt:lpstr>
      <vt:lpstr>Command words:  The language of the learning outcomes</vt:lpstr>
      <vt:lpstr>Reliability and validity of diagnosis</vt:lpstr>
      <vt:lpstr>Command words:  The language of the learning outcomes</vt:lpstr>
      <vt:lpstr>Cultural considerations in diagnosis</vt:lpstr>
    </vt:vector>
  </TitlesOfParts>
  <Company>Hachette UK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Beth.Cleall</dc:creator>
  <cp:lastModifiedBy>Beth.Cleall</cp:lastModifiedBy>
  <cp:revision>13</cp:revision>
  <dcterms:created xsi:type="dcterms:W3CDTF">2013-04-15T10:21:38Z</dcterms:created>
  <dcterms:modified xsi:type="dcterms:W3CDTF">2013-05-09T09:45:00Z</dcterms:modified>
</cp:coreProperties>
</file>