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5A6"/>
    <a:srgbClr val="717171"/>
    <a:srgbClr val="3BBBAC"/>
    <a:srgbClr val="3BBBB8"/>
    <a:srgbClr val="3DBD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A6EEC-7FF3-4F22-83CB-75316F0A7CD0}" type="datetimeFigureOut">
              <a:rPr lang="en-GB" smtClean="0"/>
              <a:t>09/05/2013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0136D-812C-444B-A837-AA7B7C3C8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748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0136D-812C-444B-A837-AA7B7C3C891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79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657EB-F6F6-407F-BB04-9BD15047BAD2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431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2F45C-E4D5-4F4F-966E-47FF33F9CC05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07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42948-800F-49C1-926B-F138F737B2C8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567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7906-FE07-4B77-90B1-FAB8EC53E253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57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28CD-E7B2-41EE-84DB-B0AB395432EA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38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595E-1CBA-4B11-A708-5DAE6A700B5B}" type="datetime1">
              <a:rPr lang="en-GB" smtClean="0"/>
              <a:t>09/05/2013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68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165A-3A90-49C1-9222-AA3690403937}" type="datetime1">
              <a:rPr lang="en-GB" smtClean="0"/>
              <a:t>09/05/2013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15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0269-7030-43EA-9497-B8C88D3C0C7D}" type="datetime1">
              <a:rPr lang="en-GB" smtClean="0"/>
              <a:t>09/05/2013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658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36774-30D5-49F6-935F-2FB0D3C45EB2}" type="datetime1">
              <a:rPr lang="en-GB" smtClean="0"/>
              <a:t>09/05/2013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143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1964-3700-47D4-9255-AA81982AD901}" type="datetime1">
              <a:rPr lang="en-GB" smtClean="0"/>
              <a:t>09/05/2013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263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9E10-A2A5-4A35-897D-E95BE3E43418}" type="datetime1">
              <a:rPr lang="en-GB" smtClean="0"/>
              <a:t>09/05/2013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207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9B5A6">
            <a:alpha val="1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6BD80-A9E5-40C0-8C4E-C3966F0AFB93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831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rsf4xbHYQbY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924944"/>
            <a:ext cx="7772400" cy="1470025"/>
          </a:xfrm>
        </p:spPr>
        <p:txBody>
          <a:bodyPr/>
          <a:lstStyle/>
          <a:p>
            <a:r>
              <a:rPr lang="en-GB" b="1" dirty="0" smtClean="0"/>
              <a:t>The psychology of human relationships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4509120"/>
            <a:ext cx="6984776" cy="648072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717171"/>
                </a:solidFill>
              </a:rPr>
              <a:t>Social responsibility</a:t>
            </a:r>
            <a:endParaRPr lang="en-GB" b="1" dirty="0">
              <a:solidFill>
                <a:srgbClr val="717171"/>
              </a:solidFill>
            </a:endParaRPr>
          </a:p>
        </p:txBody>
      </p:sp>
      <p:pic>
        <p:nvPicPr>
          <p:cNvPr id="4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48680"/>
            <a:ext cx="1301884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182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80668" cy="1172705"/>
          </a:xfrm>
          <a:solidFill>
            <a:srgbClr val="39B5A6"/>
          </a:solidFill>
        </p:spPr>
        <p:txBody>
          <a:bodyPr>
            <a:normAutofit fontScale="90000"/>
          </a:bodyPr>
          <a:lstStyle/>
          <a:p>
            <a:r>
              <a:rPr lang="en-GB" sz="4000" dirty="0" smtClean="0"/>
              <a:t>Two examples of bystander behaviour</a:t>
            </a:r>
            <a:endParaRPr lang="en-GB" sz="4000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© </a:t>
            </a:r>
            <a:r>
              <a:rPr lang="en-GB" dirty="0" err="1" smtClean="0"/>
              <a:t>Hodder</a:t>
            </a:r>
            <a:r>
              <a:rPr lang="en-GB" dirty="0" smtClean="0"/>
              <a:t> &amp; Stoughton 2013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67544" y="1988840"/>
            <a:ext cx="4032448" cy="3416320"/>
          </a:xfrm>
          <a:prstGeom prst="rect">
            <a:avLst/>
          </a:prstGeom>
          <a:ln w="25400">
            <a:solidFill>
              <a:srgbClr val="39B5A6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/>
              <a:t>In 1964, a woman called Kitty Genovese was raped and murdered in a parking lot in Queens, New York by a man named Winston Moseley. </a:t>
            </a:r>
            <a:r>
              <a:rPr lang="en-US" sz="2400" dirty="0" smtClean="0"/>
              <a:t>Thirty-eight </a:t>
            </a:r>
            <a:r>
              <a:rPr lang="en-US" sz="2400" dirty="0"/>
              <a:t>people in the apartment block heard the incident</a:t>
            </a:r>
            <a:r>
              <a:rPr lang="en-US" sz="2400" dirty="0" smtClean="0"/>
              <a:t>, </a:t>
            </a:r>
            <a:r>
              <a:rPr lang="en-US" sz="2400" dirty="0"/>
              <a:t>but no one offered help to the victim. </a:t>
            </a:r>
            <a:endParaRPr lang="en-GB" sz="2400" dirty="0"/>
          </a:p>
        </p:txBody>
      </p:sp>
      <p:sp>
        <p:nvSpPr>
          <p:cNvPr id="11" name="Rectangle 10"/>
          <p:cNvSpPr/>
          <p:nvPr/>
        </p:nvSpPr>
        <p:spPr>
          <a:xfrm>
            <a:off x="4860032" y="1960873"/>
            <a:ext cx="3852047" cy="3785652"/>
          </a:xfrm>
          <a:prstGeom prst="rect">
            <a:avLst/>
          </a:prstGeom>
          <a:ln w="25400">
            <a:solidFill>
              <a:srgbClr val="39B5A6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In </a:t>
            </a:r>
            <a:r>
              <a:rPr lang="en-US" sz="2400" dirty="0"/>
              <a:t>2007, Wesley </a:t>
            </a:r>
            <a:r>
              <a:rPr lang="en-US" sz="2400" dirty="0" err="1" smtClean="0"/>
              <a:t>Autrey</a:t>
            </a:r>
            <a:r>
              <a:rPr lang="en-US" sz="2400" dirty="0" smtClean="0"/>
              <a:t> saved </a:t>
            </a:r>
            <a:r>
              <a:rPr lang="en-US" sz="2400" dirty="0"/>
              <a:t>the life of a man who fell onto the New York Subway during a seizure. </a:t>
            </a:r>
            <a:r>
              <a:rPr lang="en-US" sz="2400" dirty="0" err="1"/>
              <a:t>Autrey</a:t>
            </a:r>
            <a:r>
              <a:rPr lang="en-US" sz="2400" dirty="0"/>
              <a:t> jumped onto the track and lay on top of the man to prevent him falling under a passing train. </a:t>
            </a:r>
          </a:p>
          <a:p>
            <a:r>
              <a:rPr lang="en-GB" sz="2400" dirty="0" smtClean="0">
                <a:hlinkClick r:id="rId3"/>
              </a:rPr>
              <a:t>Listen to </a:t>
            </a:r>
            <a:r>
              <a:rPr lang="en-GB" sz="2400" dirty="0" err="1" smtClean="0">
                <a:hlinkClick r:id="rId3"/>
              </a:rPr>
              <a:t>Autrey</a:t>
            </a:r>
            <a:r>
              <a:rPr lang="en-GB" sz="2400" dirty="0" smtClean="0">
                <a:hlinkClick r:id="rId3"/>
              </a:rPr>
              <a:t> tell the story here.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45003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08660" cy="1172705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dirty="0" smtClean="0">
                <a:cs typeface="Times New Roman" pitchFamily="18" charset="0"/>
              </a:rPr>
              <a:t>Starter activity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2060848"/>
            <a:ext cx="8244535" cy="3528392"/>
          </a:xfrm>
          <a:ln w="25400">
            <a:noFill/>
          </a:ln>
        </p:spPr>
        <p:txBody>
          <a:bodyPr>
            <a:noAutofit/>
          </a:bodyPr>
          <a:lstStyle/>
          <a:p>
            <a:pPr marL="514350" indent="-514350">
              <a:buClr>
                <a:srgbClr val="39B5A6"/>
              </a:buClr>
              <a:buFont typeface="+mj-lt"/>
              <a:buAutoNum type="arabicPeriod"/>
            </a:pPr>
            <a:r>
              <a:rPr lang="en-GB" dirty="0"/>
              <a:t>Compare the two examples of bystander behaviour. </a:t>
            </a:r>
            <a:endParaRPr lang="en-GB" dirty="0" smtClean="0"/>
          </a:p>
          <a:p>
            <a:pPr marL="514350" indent="-514350">
              <a:buClr>
                <a:srgbClr val="39B5A6"/>
              </a:buClr>
              <a:buFont typeface="+mj-lt"/>
              <a:buAutoNum type="arabicPeriod"/>
            </a:pPr>
            <a:endParaRPr lang="en-GB" dirty="0"/>
          </a:p>
          <a:p>
            <a:pPr marL="514350" indent="-514350">
              <a:buClr>
                <a:srgbClr val="39B5A6"/>
              </a:buClr>
              <a:buFont typeface="+mj-lt"/>
              <a:buAutoNum type="arabicPeriod"/>
            </a:pPr>
            <a:r>
              <a:rPr lang="en-GB" dirty="0"/>
              <a:t>Why do you think help was offered in </a:t>
            </a:r>
            <a:r>
              <a:rPr lang="en-GB" dirty="0" smtClean="0"/>
              <a:t>the second situation </a:t>
            </a:r>
            <a:r>
              <a:rPr lang="en-GB" dirty="0"/>
              <a:t>but not in the </a:t>
            </a:r>
            <a:r>
              <a:rPr lang="en-GB" dirty="0" smtClean="0"/>
              <a:t>first?</a:t>
            </a:r>
          </a:p>
          <a:p>
            <a:pPr marL="514350" indent="-514350">
              <a:buClr>
                <a:srgbClr val="39B5A6"/>
              </a:buClr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Clr>
                <a:srgbClr val="39B5A6"/>
              </a:buClr>
              <a:buFont typeface="+mj-lt"/>
              <a:buAutoNum type="arabicPeriod"/>
            </a:pPr>
            <a:r>
              <a:rPr lang="en-GB" dirty="0" smtClean="0"/>
              <a:t>What </a:t>
            </a:r>
            <a:r>
              <a:rPr lang="en-GB" dirty="0"/>
              <a:t>factors influence whether or not we choose to </a:t>
            </a:r>
            <a:r>
              <a:rPr lang="en-GB" dirty="0" smtClean="0"/>
              <a:t>help?</a:t>
            </a:r>
            <a:endParaRPr lang="en-GB" dirty="0"/>
          </a:p>
          <a:p>
            <a:endParaRPr lang="en-GB" sz="1400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50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99176" cy="1172705"/>
          </a:xfrm>
          <a:solidFill>
            <a:srgbClr val="39B5A6"/>
          </a:solidFill>
        </p:spPr>
        <p:txBody>
          <a:bodyPr>
            <a:noAutofit/>
          </a:bodyPr>
          <a:lstStyle/>
          <a:p>
            <a:r>
              <a:rPr lang="en-GB" sz="2800" dirty="0" smtClean="0">
                <a:cs typeface="Times New Roman" pitchFamily="18" charset="0"/>
              </a:rPr>
              <a:t>Command words: </a:t>
            </a:r>
            <a:br>
              <a:rPr lang="en-GB" sz="2800" dirty="0" smtClean="0">
                <a:cs typeface="Times New Roman" pitchFamily="18" charset="0"/>
              </a:rPr>
            </a:br>
            <a:r>
              <a:rPr lang="en-GB" sz="2800" dirty="0" smtClean="0">
                <a:cs typeface="Times New Roman" pitchFamily="18" charset="0"/>
              </a:rPr>
              <a:t>The language of the learning outcomes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8254879" cy="3672408"/>
          </a:xfrm>
        </p:spPr>
        <p:txBody>
          <a:bodyPr>
            <a:normAutofit/>
          </a:bodyPr>
          <a:lstStyle/>
          <a:p>
            <a:pPr>
              <a:buClr>
                <a:srgbClr val="39B5A6"/>
              </a:buClr>
            </a:pPr>
            <a:r>
              <a:rPr lang="en-GB" sz="2400" b="1" dirty="0">
                <a:solidFill>
                  <a:srgbClr val="39B5A6"/>
                </a:solidFill>
              </a:rPr>
              <a:t>Distinguish between </a:t>
            </a:r>
            <a:r>
              <a:rPr lang="en-GB" sz="2400" dirty="0"/>
              <a:t>altruism and </a:t>
            </a:r>
            <a:r>
              <a:rPr lang="en-GB" sz="2400" dirty="0" smtClean="0"/>
              <a:t>pro-social </a:t>
            </a:r>
            <a:r>
              <a:rPr lang="en-GB" sz="2400" dirty="0"/>
              <a:t>behaviour</a:t>
            </a:r>
            <a:r>
              <a:rPr lang="en-GB" sz="2400" dirty="0" smtClean="0"/>
              <a:t>.</a:t>
            </a:r>
          </a:p>
          <a:p>
            <a:pPr>
              <a:buClr>
                <a:srgbClr val="39B5A6"/>
              </a:buClr>
            </a:pPr>
            <a:endParaRPr lang="en-GB" sz="2400" dirty="0"/>
          </a:p>
          <a:p>
            <a:pPr>
              <a:buClr>
                <a:srgbClr val="39B5A6"/>
              </a:buClr>
            </a:pPr>
            <a:r>
              <a:rPr lang="en-GB" sz="2400" b="1" dirty="0">
                <a:solidFill>
                  <a:srgbClr val="39B5A6"/>
                </a:solidFill>
              </a:rPr>
              <a:t>Contrast </a:t>
            </a:r>
            <a:r>
              <a:rPr lang="en-GB" sz="2400" dirty="0"/>
              <a:t>two theories explaining altruism in humans</a:t>
            </a:r>
            <a:r>
              <a:rPr lang="en-GB" sz="2400" dirty="0" smtClean="0"/>
              <a:t>.</a:t>
            </a:r>
          </a:p>
          <a:p>
            <a:pPr>
              <a:buClr>
                <a:srgbClr val="39B5A6"/>
              </a:buClr>
            </a:pPr>
            <a:endParaRPr lang="en-GB" sz="2400" dirty="0"/>
          </a:p>
          <a:p>
            <a:pPr>
              <a:buClr>
                <a:srgbClr val="39B5A6"/>
              </a:buClr>
            </a:pPr>
            <a:r>
              <a:rPr lang="en-GB" sz="2400" dirty="0" smtClean="0"/>
              <a:t>Using </a:t>
            </a:r>
            <a:r>
              <a:rPr lang="en-GB" sz="2400" dirty="0"/>
              <a:t>one or more research studies,</a:t>
            </a:r>
            <a:r>
              <a:rPr lang="en-GB" sz="2400" b="1" dirty="0">
                <a:solidFill>
                  <a:srgbClr val="39B5A6"/>
                </a:solidFill>
              </a:rPr>
              <a:t> explain </a:t>
            </a:r>
            <a:r>
              <a:rPr lang="en-GB" sz="2400" dirty="0"/>
              <a:t>cross‑cultural differences in </a:t>
            </a:r>
            <a:r>
              <a:rPr lang="en-GB" sz="2400" dirty="0" err="1"/>
              <a:t>prosocial</a:t>
            </a:r>
            <a:r>
              <a:rPr lang="en-GB" sz="2400" dirty="0"/>
              <a:t> behaviour</a:t>
            </a:r>
            <a:r>
              <a:rPr lang="en-GB" sz="2400" dirty="0" smtClean="0"/>
              <a:t>.</a:t>
            </a:r>
          </a:p>
          <a:p>
            <a:pPr>
              <a:buClr>
                <a:srgbClr val="39B5A6"/>
              </a:buClr>
            </a:pPr>
            <a:endParaRPr lang="en-GB" sz="2400" dirty="0"/>
          </a:p>
          <a:p>
            <a:pPr>
              <a:buClr>
                <a:srgbClr val="39B5A6"/>
              </a:buClr>
            </a:pPr>
            <a:r>
              <a:rPr lang="en-GB" sz="2400" b="1" dirty="0">
                <a:solidFill>
                  <a:srgbClr val="39B5A6"/>
                </a:solidFill>
              </a:rPr>
              <a:t>Examine </a:t>
            </a:r>
            <a:r>
              <a:rPr lang="en-GB" sz="2400" dirty="0"/>
              <a:t>factors influencing </a:t>
            </a:r>
            <a:r>
              <a:rPr lang="en-GB" sz="2400" dirty="0" err="1"/>
              <a:t>bystanderism</a:t>
            </a:r>
            <a:r>
              <a:rPr lang="en-GB" sz="2400" dirty="0"/>
              <a:t>.</a:t>
            </a:r>
          </a:p>
          <a:p>
            <a:pPr>
              <a:buNone/>
            </a:pPr>
            <a:endParaRPr lang="en-GB" sz="24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416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7343"/>
            <a:ext cx="7499176" cy="1172705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dirty="0" smtClean="0"/>
              <a:t>Key terms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3" y="2204864"/>
            <a:ext cx="8244536" cy="504056"/>
          </a:xfrm>
          <a:ln w="25400">
            <a:solidFill>
              <a:srgbClr val="39B5A6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rgbClr val="39B5A6"/>
                </a:solidFill>
              </a:rPr>
              <a:t>Pro-social </a:t>
            </a:r>
            <a:r>
              <a:rPr lang="en-US" sz="2400" b="1" dirty="0" err="1">
                <a:solidFill>
                  <a:srgbClr val="39B5A6"/>
                </a:solidFill>
              </a:rPr>
              <a:t>behaviour</a:t>
            </a:r>
            <a:r>
              <a:rPr lang="en-US" sz="2400" b="1" dirty="0">
                <a:solidFill>
                  <a:srgbClr val="39B5A6"/>
                </a:solidFill>
              </a:rPr>
              <a:t> </a:t>
            </a:r>
            <a:r>
              <a:rPr lang="en-US" sz="2400" dirty="0"/>
              <a:t>is </a:t>
            </a:r>
            <a:r>
              <a:rPr lang="en-US" sz="2400" dirty="0" err="1"/>
              <a:t>behaviour</a:t>
            </a:r>
            <a:r>
              <a:rPr lang="en-US" sz="2400" dirty="0"/>
              <a:t> which helps another </a:t>
            </a:r>
            <a:r>
              <a:rPr lang="en-US" sz="2400" dirty="0" smtClean="0"/>
              <a:t>person.</a:t>
            </a:r>
            <a:endParaRPr lang="en-GB" sz="2400" dirty="0"/>
          </a:p>
          <a:p>
            <a:endParaRPr lang="en-GB" sz="2000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67543" y="3068960"/>
            <a:ext cx="8244535" cy="830997"/>
          </a:xfrm>
          <a:prstGeom prst="rect">
            <a:avLst/>
          </a:prstGeom>
          <a:ln w="25400">
            <a:solidFill>
              <a:srgbClr val="39B5A6"/>
            </a:solidFill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39B5A6"/>
                </a:solidFill>
              </a:rPr>
              <a:t>Altruism </a:t>
            </a:r>
            <a:r>
              <a:rPr lang="en-US" sz="2400" dirty="0"/>
              <a:t>refers to </a:t>
            </a:r>
            <a:r>
              <a:rPr lang="en-US" sz="2400" dirty="0" smtClean="0"/>
              <a:t>helping </a:t>
            </a:r>
            <a:r>
              <a:rPr lang="en-US" sz="2400" dirty="0"/>
              <a:t>another person which incurs </a:t>
            </a:r>
            <a:r>
              <a:rPr lang="en-US" sz="2400" dirty="0" smtClean="0"/>
              <a:t>costs </a:t>
            </a:r>
            <a:r>
              <a:rPr lang="en-US" sz="2400" dirty="0"/>
              <a:t>to the helper with no obvious </a:t>
            </a:r>
            <a:r>
              <a:rPr lang="en-US" sz="2400" dirty="0" smtClean="0"/>
              <a:t>benefit.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467543" y="4221088"/>
            <a:ext cx="8244535" cy="830997"/>
          </a:xfrm>
          <a:prstGeom prst="rect">
            <a:avLst/>
          </a:prstGeom>
          <a:ln w="25400">
            <a:solidFill>
              <a:srgbClr val="39B5A6"/>
            </a:solidFill>
          </a:ln>
        </p:spPr>
        <p:txBody>
          <a:bodyPr wrap="square">
            <a:spAutoFit/>
          </a:bodyPr>
          <a:lstStyle/>
          <a:p>
            <a:r>
              <a:rPr lang="en-GB" sz="2400" b="1" dirty="0" err="1">
                <a:solidFill>
                  <a:srgbClr val="39B5A6"/>
                </a:solidFill>
              </a:rPr>
              <a:t>Bystanderism</a:t>
            </a:r>
            <a:r>
              <a:rPr lang="en-GB" sz="2400" dirty="0"/>
              <a:t> refers to </a:t>
            </a:r>
            <a:r>
              <a:rPr lang="en-US" sz="2400" dirty="0"/>
              <a:t>the </a:t>
            </a:r>
            <a:r>
              <a:rPr lang="en-US" sz="2400" dirty="0" err="1"/>
              <a:t>behaviour</a:t>
            </a:r>
            <a:r>
              <a:rPr lang="en-US" sz="2400" dirty="0"/>
              <a:t> of witnesses who ‘stand by</a:t>
            </a:r>
            <a:r>
              <a:rPr lang="en-US" sz="2400" dirty="0" smtClean="0"/>
              <a:t>’ </a:t>
            </a:r>
            <a:r>
              <a:rPr lang="en-US" sz="2400" dirty="0"/>
              <a:t>and do not offer help when </a:t>
            </a:r>
            <a:r>
              <a:rPr lang="en-US" sz="2400" dirty="0" smtClean="0"/>
              <a:t>needed.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89206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99176" cy="1172705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sz="3600" dirty="0" smtClean="0">
                <a:cs typeface="Times New Roman" pitchFamily="18" charset="0"/>
              </a:rPr>
              <a:t>Studying bystander behaviour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648465"/>
            <a:ext cx="4032271" cy="4381539"/>
          </a:xfrm>
          <a:ln w="25400">
            <a:solidFill>
              <a:srgbClr val="39B5A6"/>
            </a:solidFill>
          </a:ln>
        </p:spPr>
        <p:txBody>
          <a:bodyPr>
            <a:normAutofit fontScale="92500" lnSpcReduction="10000"/>
          </a:bodyPr>
          <a:lstStyle/>
          <a:p>
            <a:pPr indent="0" algn="ctr">
              <a:buNone/>
            </a:pPr>
            <a:r>
              <a:rPr lang="en-US" sz="2200" b="1" dirty="0" smtClean="0">
                <a:solidFill>
                  <a:srgbClr val="39B5A6"/>
                </a:solidFill>
              </a:rPr>
              <a:t>Laboratory experiment: </a:t>
            </a:r>
          </a:p>
          <a:p>
            <a:pPr indent="0" algn="ctr">
              <a:buNone/>
            </a:pPr>
            <a:r>
              <a:rPr lang="en-US" sz="2200" b="1" dirty="0" smtClean="0">
                <a:solidFill>
                  <a:srgbClr val="39B5A6"/>
                </a:solidFill>
              </a:rPr>
              <a:t>Darley and </a:t>
            </a:r>
            <a:r>
              <a:rPr lang="en-US" sz="2200" b="1" dirty="0" err="1" smtClean="0">
                <a:solidFill>
                  <a:srgbClr val="39B5A6"/>
                </a:solidFill>
              </a:rPr>
              <a:t>Latané</a:t>
            </a:r>
            <a:endParaRPr lang="en-US" sz="2200" b="1" dirty="0" smtClean="0">
              <a:solidFill>
                <a:srgbClr val="39B5A6"/>
              </a:solidFill>
            </a:endParaRPr>
          </a:p>
          <a:p>
            <a:pPr indent="0">
              <a:buNone/>
            </a:pPr>
            <a:endParaRPr lang="en-US" sz="1100" dirty="0"/>
          </a:p>
          <a:p>
            <a:pPr indent="0">
              <a:buNone/>
            </a:pPr>
            <a:r>
              <a:rPr lang="en-US" sz="1900" dirty="0" smtClean="0"/>
              <a:t>Students </a:t>
            </a:r>
            <a:r>
              <a:rPr lang="en-US" sz="1900" dirty="0"/>
              <a:t>took part in a phone discussion on ‘stress of college life’. They </a:t>
            </a:r>
            <a:r>
              <a:rPr lang="en-US" sz="1900" dirty="0" smtClean="0"/>
              <a:t>could hear but </a:t>
            </a:r>
            <a:r>
              <a:rPr lang="en-US" sz="1900" dirty="0"/>
              <a:t>not see others in the ‘group</a:t>
            </a:r>
            <a:r>
              <a:rPr lang="en-US" sz="1900" dirty="0" smtClean="0"/>
              <a:t>’. </a:t>
            </a:r>
            <a:r>
              <a:rPr lang="en-US" sz="1900" dirty="0"/>
              <a:t>The researchers varied the supposed group size with 2, 3 or </a:t>
            </a:r>
            <a:r>
              <a:rPr lang="en-US" sz="1900" dirty="0" smtClean="0"/>
              <a:t>6 participants.</a:t>
            </a:r>
          </a:p>
          <a:p>
            <a:pPr indent="0">
              <a:buNone/>
            </a:pPr>
            <a:endParaRPr lang="en-GB" sz="1900" dirty="0"/>
          </a:p>
          <a:p>
            <a:pPr indent="0">
              <a:buNone/>
            </a:pPr>
            <a:r>
              <a:rPr lang="en-US" sz="1900" dirty="0"/>
              <a:t>During </a:t>
            </a:r>
            <a:r>
              <a:rPr lang="en-US" sz="1900" dirty="0" smtClean="0"/>
              <a:t>the discussion</a:t>
            </a:r>
            <a:r>
              <a:rPr lang="en-US" sz="1900" dirty="0"/>
              <a:t>, a tape recorded seizure </a:t>
            </a:r>
            <a:r>
              <a:rPr lang="en-US" sz="1900" dirty="0" smtClean="0"/>
              <a:t>was </a:t>
            </a:r>
            <a:r>
              <a:rPr lang="en-US" sz="1900" dirty="0"/>
              <a:t>played over the intercom. The researchers </a:t>
            </a:r>
            <a:r>
              <a:rPr lang="en-US" sz="1900" dirty="0" smtClean="0"/>
              <a:t>measured </a:t>
            </a:r>
            <a:r>
              <a:rPr lang="en-US" sz="1900" dirty="0"/>
              <a:t>how long it took for the genuine participant to </a:t>
            </a:r>
            <a:r>
              <a:rPr lang="en-US" sz="1900" dirty="0" smtClean="0"/>
              <a:t>help. </a:t>
            </a:r>
            <a:endParaRPr lang="en-GB" sz="1900" dirty="0"/>
          </a:p>
          <a:p>
            <a:endParaRPr lang="en-GB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572000" y="1628800"/>
            <a:ext cx="3960440" cy="4401205"/>
          </a:xfrm>
          <a:prstGeom prst="rect">
            <a:avLst/>
          </a:prstGeom>
          <a:ln w="25400">
            <a:solidFill>
              <a:srgbClr val="39B5A6"/>
            </a:solidFill>
          </a:ln>
        </p:spPr>
        <p:txBody>
          <a:bodyPr wrap="square">
            <a:spAutoFit/>
          </a:bodyPr>
          <a:lstStyle/>
          <a:p>
            <a:pPr indent="0" algn="ctr"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rgbClr val="39B5A6"/>
                </a:solidFill>
              </a:rPr>
              <a:t>Field experiment: </a:t>
            </a:r>
          </a:p>
          <a:p>
            <a:pPr indent="0" algn="ctr">
              <a:spcBef>
                <a:spcPts val="0"/>
              </a:spcBef>
              <a:buNone/>
            </a:pPr>
            <a:r>
              <a:rPr lang="en-US" sz="2000" b="1" dirty="0" err="1" smtClean="0">
                <a:solidFill>
                  <a:srgbClr val="39B5A6"/>
                </a:solidFill>
              </a:rPr>
              <a:t>Piliavin</a:t>
            </a:r>
            <a:r>
              <a:rPr lang="en-US" sz="2000" b="1" dirty="0" smtClean="0">
                <a:solidFill>
                  <a:srgbClr val="39B5A6"/>
                </a:solidFill>
              </a:rPr>
              <a:t> </a:t>
            </a:r>
            <a:r>
              <a:rPr lang="en-US" sz="2000" b="1" i="1" dirty="0" smtClean="0">
                <a:solidFill>
                  <a:srgbClr val="39B5A6"/>
                </a:solidFill>
              </a:rPr>
              <a:t>et al</a:t>
            </a:r>
            <a:r>
              <a:rPr lang="en-US" sz="2000" b="1" dirty="0" smtClean="0">
                <a:solidFill>
                  <a:srgbClr val="39B5A6"/>
                </a:solidFill>
              </a:rPr>
              <a:t>.</a:t>
            </a:r>
          </a:p>
          <a:p>
            <a:pPr indent="0">
              <a:spcBef>
                <a:spcPts val="0"/>
              </a:spcBef>
              <a:buNone/>
            </a:pPr>
            <a:endParaRPr lang="en-US" sz="800" b="1" dirty="0" smtClean="0">
              <a:solidFill>
                <a:srgbClr val="39B5A6"/>
              </a:solidFill>
            </a:endParaRPr>
          </a:p>
          <a:p>
            <a:pPr indent="0">
              <a:spcBef>
                <a:spcPts val="0"/>
              </a:spcBef>
              <a:buNone/>
            </a:pPr>
            <a:r>
              <a:rPr lang="en-US" dirty="0" smtClean="0"/>
              <a:t>The </a:t>
            </a:r>
            <a:r>
              <a:rPr lang="en-US" dirty="0"/>
              <a:t>experiment took place </a:t>
            </a:r>
            <a:r>
              <a:rPr lang="en-US" dirty="0" smtClean="0"/>
              <a:t>on the </a:t>
            </a:r>
            <a:r>
              <a:rPr lang="en-US" dirty="0"/>
              <a:t>New York underground system. A researcher acted the role of a partially sighted or drunken passenger who </a:t>
            </a:r>
            <a:r>
              <a:rPr lang="en-US" dirty="0" smtClean="0"/>
              <a:t>collapsed and </a:t>
            </a:r>
            <a:r>
              <a:rPr lang="en-US" dirty="0"/>
              <a:t>fell </a:t>
            </a:r>
            <a:r>
              <a:rPr lang="en-US" dirty="0" smtClean="0"/>
              <a:t>unconscious </a:t>
            </a:r>
            <a:r>
              <a:rPr lang="en-US" dirty="0"/>
              <a:t>on the train </a:t>
            </a:r>
            <a:r>
              <a:rPr lang="en-US" dirty="0" smtClean="0"/>
              <a:t>floor. </a:t>
            </a:r>
          </a:p>
          <a:p>
            <a:pPr indent="0">
              <a:spcBef>
                <a:spcPts val="0"/>
              </a:spcBef>
              <a:buNone/>
            </a:pPr>
            <a:endParaRPr lang="en-US" sz="800" dirty="0"/>
          </a:p>
          <a:p>
            <a:pPr indent="0">
              <a:spcBef>
                <a:spcPts val="0"/>
              </a:spcBef>
              <a:buNone/>
            </a:pPr>
            <a:r>
              <a:rPr lang="en-US" dirty="0" err="1"/>
              <a:t>Piliavin</a:t>
            </a:r>
            <a:r>
              <a:rPr lang="en-US" dirty="0"/>
              <a:t> varied the race of the victim making </a:t>
            </a:r>
            <a:r>
              <a:rPr lang="en-US" dirty="0" smtClean="0"/>
              <a:t>4 </a:t>
            </a:r>
            <a:r>
              <a:rPr lang="en-US" dirty="0"/>
              <a:t>different conditions </a:t>
            </a:r>
            <a:r>
              <a:rPr lang="en-US" dirty="0" smtClean="0"/>
              <a:t>(white drunk/ill and </a:t>
            </a:r>
            <a:r>
              <a:rPr lang="en-US" dirty="0"/>
              <a:t>black </a:t>
            </a:r>
            <a:r>
              <a:rPr lang="en-US" dirty="0" smtClean="0"/>
              <a:t>drunk/ill).</a:t>
            </a:r>
          </a:p>
          <a:p>
            <a:pPr indent="0">
              <a:spcBef>
                <a:spcPts val="0"/>
              </a:spcBef>
              <a:buNone/>
            </a:pPr>
            <a:endParaRPr lang="en-GB" sz="800" dirty="0"/>
          </a:p>
          <a:p>
            <a:pPr indent="0">
              <a:spcBef>
                <a:spcPts val="0"/>
              </a:spcBef>
              <a:buNone/>
            </a:pPr>
            <a:r>
              <a:rPr lang="en-US" dirty="0"/>
              <a:t>The researchers measured how long it took for help to be </a:t>
            </a:r>
            <a:r>
              <a:rPr lang="en-US" dirty="0" smtClean="0"/>
              <a:t>offered. If </a:t>
            </a:r>
            <a:r>
              <a:rPr lang="en-US" dirty="0"/>
              <a:t>no-one helped within 70 seconds another researcher helped the ‘victim’.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6531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99176" cy="1172705"/>
          </a:xfrm>
          <a:solidFill>
            <a:srgbClr val="39B5A6"/>
          </a:solidFill>
        </p:spPr>
        <p:txBody>
          <a:bodyPr>
            <a:noAutofit/>
          </a:bodyPr>
          <a:lstStyle/>
          <a:p>
            <a:r>
              <a:rPr lang="en-GB" sz="3600" dirty="0" smtClean="0">
                <a:cs typeface="Times New Roman" pitchFamily="18" charset="0"/>
              </a:rPr>
              <a:t>Activity: </a:t>
            </a:r>
            <a:br>
              <a:rPr lang="en-GB" sz="3600" dirty="0" smtClean="0">
                <a:cs typeface="Times New Roman" pitchFamily="18" charset="0"/>
              </a:rPr>
            </a:br>
            <a:r>
              <a:rPr lang="en-GB" sz="3600" dirty="0" smtClean="0">
                <a:cs typeface="Times New Roman" pitchFamily="18" charset="0"/>
              </a:rPr>
              <a:t>Studying bystander behaviour</a:t>
            </a:r>
            <a:endParaRPr lang="en-GB" sz="3600" dirty="0"/>
          </a:p>
        </p:txBody>
      </p:sp>
      <p:pic>
        <p:nvPicPr>
          <p:cNvPr id="7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133494" y="2420888"/>
            <a:ext cx="6732366" cy="2677656"/>
          </a:xfrm>
          <a:prstGeom prst="rect">
            <a:avLst/>
          </a:prstGeom>
          <a:ln w="25400">
            <a:noFill/>
          </a:ln>
        </p:spPr>
        <p:txBody>
          <a:bodyPr wrap="square">
            <a:spAutoFit/>
          </a:bodyPr>
          <a:lstStyle/>
          <a:p>
            <a:pPr marL="342900" indent="-342900">
              <a:buClr>
                <a:srgbClr val="39B5A6"/>
              </a:buClr>
              <a:buFont typeface="+mj-lt"/>
              <a:buAutoNum type="arabicPeriod"/>
            </a:pPr>
            <a:r>
              <a:rPr lang="en-GB" sz="2800" dirty="0"/>
              <a:t>What do these two experiments tell us about bystander </a:t>
            </a:r>
            <a:r>
              <a:rPr lang="en-GB" sz="2800" dirty="0" smtClean="0"/>
              <a:t>behaviour?</a:t>
            </a:r>
            <a:endParaRPr lang="en-GB" sz="2800" dirty="0"/>
          </a:p>
          <a:p>
            <a:pPr>
              <a:buNone/>
            </a:pPr>
            <a:endParaRPr lang="en-GB" sz="2800" dirty="0"/>
          </a:p>
          <a:p>
            <a:pPr marL="342900" indent="-342900">
              <a:buClr>
                <a:srgbClr val="39B5A6"/>
              </a:buClr>
              <a:buFont typeface="+mj-lt"/>
              <a:buAutoNum type="arabicPeriod" startAt="2"/>
            </a:pPr>
            <a:r>
              <a:rPr lang="en-GB" sz="2800" dirty="0"/>
              <a:t>Compare them in </a:t>
            </a:r>
            <a:r>
              <a:rPr lang="en-GB" sz="2800" dirty="0" smtClean="0"/>
              <a:t>terms of:</a:t>
            </a:r>
            <a:endParaRPr lang="en-GB" sz="2800" dirty="0"/>
          </a:p>
          <a:p>
            <a:pPr marL="576000" indent="-285750">
              <a:buClr>
                <a:srgbClr val="39B5A6"/>
              </a:buClr>
              <a:buFont typeface="Arial" pitchFamily="34" charset="0"/>
              <a:buChar char="•"/>
            </a:pPr>
            <a:r>
              <a:rPr lang="en-GB" sz="2800" dirty="0"/>
              <a:t>Ethical considerations</a:t>
            </a:r>
          </a:p>
          <a:p>
            <a:pPr marL="576000" indent="-285750">
              <a:buClr>
                <a:srgbClr val="39B5A6"/>
              </a:buClr>
              <a:buFont typeface="Arial" pitchFamily="34" charset="0"/>
              <a:buChar char="•"/>
            </a:pPr>
            <a:r>
              <a:rPr lang="en-GB" sz="2800" dirty="0"/>
              <a:t>Ecological </a:t>
            </a:r>
            <a:r>
              <a:rPr lang="en-GB" sz="2800" dirty="0" smtClean="0"/>
              <a:t>validity.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11527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455</Words>
  <Application>Microsoft Office PowerPoint</Application>
  <PresentationFormat>On-screen Show (4:3)</PresentationFormat>
  <Paragraphs>53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psychology of human relationships</vt:lpstr>
      <vt:lpstr>Two examples of bystander behaviour</vt:lpstr>
      <vt:lpstr>Starter activity</vt:lpstr>
      <vt:lpstr>Command words:  The language of the learning outcomes</vt:lpstr>
      <vt:lpstr>Key terms</vt:lpstr>
      <vt:lpstr>Studying bystander behaviour</vt:lpstr>
      <vt:lpstr>Activity:  Studying bystander behaviour</vt:lpstr>
    </vt:vector>
  </TitlesOfParts>
  <Company>Hachette UK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Beth.Cleall</dc:creator>
  <cp:lastModifiedBy>Beth.Cleall</cp:lastModifiedBy>
  <cp:revision>27</cp:revision>
  <dcterms:created xsi:type="dcterms:W3CDTF">2013-04-15T10:21:38Z</dcterms:created>
  <dcterms:modified xsi:type="dcterms:W3CDTF">2013-05-09T10:06:25Z</dcterms:modified>
</cp:coreProperties>
</file>