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5A6"/>
    <a:srgbClr val="717171"/>
    <a:srgbClr val="3BBBAC"/>
    <a:srgbClr val="3BBBB8"/>
    <a:srgbClr val="3DB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5B2FE-6429-45FD-806E-2CD21E06878C}" type="doc">
      <dgm:prSet loTypeId="urn:microsoft.com/office/officeart/2005/8/layout/cycle4#1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2240AF8C-0491-4809-8E43-EA907D0890CC}">
      <dgm:prSet phldrT="[Text]"/>
      <dgm:spPr>
        <a:solidFill>
          <a:srgbClr val="39B5A6"/>
        </a:solidFill>
      </dgm:spPr>
      <dgm:t>
        <a:bodyPr/>
        <a:lstStyle/>
        <a:p>
          <a:r>
            <a:rPr lang="en-GB" dirty="0"/>
            <a:t>Support</a:t>
          </a:r>
          <a:r>
            <a:rPr lang="en-GB" baseline="0" dirty="0"/>
            <a:t> and </a:t>
          </a:r>
          <a:r>
            <a:rPr lang="en-GB" baseline="0"/>
            <a:t>interventions </a:t>
          </a:r>
          <a:endParaRPr lang="en-GB" dirty="0"/>
        </a:p>
      </dgm:t>
    </dgm:pt>
    <dgm:pt modelId="{629EBF81-B0B9-4291-A0A2-82BD051C2C8D}" type="parTrans" cxnId="{DAF30A1A-183E-49A3-8CA3-1D371CD5D48E}">
      <dgm:prSet/>
      <dgm:spPr/>
      <dgm:t>
        <a:bodyPr/>
        <a:lstStyle/>
        <a:p>
          <a:endParaRPr lang="en-GB"/>
        </a:p>
      </dgm:t>
    </dgm:pt>
    <dgm:pt modelId="{5FCE4D7F-9EDB-4449-B02C-610888721C1B}" type="sibTrans" cxnId="{DAF30A1A-183E-49A3-8CA3-1D371CD5D48E}">
      <dgm:prSet/>
      <dgm:spPr/>
      <dgm:t>
        <a:bodyPr/>
        <a:lstStyle/>
        <a:p>
          <a:endParaRPr lang="en-GB"/>
        </a:p>
      </dgm:t>
    </dgm:pt>
    <dgm:pt modelId="{8640116A-CE97-4761-ABC6-2F0FD375D477}">
      <dgm:prSet phldrT="[Text]"/>
      <dgm:spPr>
        <a:solidFill>
          <a:srgbClr val="39B5A6"/>
        </a:solidFill>
      </dgm:spPr>
      <dgm:t>
        <a:bodyPr/>
        <a:lstStyle/>
        <a:p>
          <a:r>
            <a:rPr lang="en-GB" dirty="0"/>
            <a:t>Importance of attachment in later relationships </a:t>
          </a:r>
        </a:p>
      </dgm:t>
    </dgm:pt>
    <dgm:pt modelId="{0FC6764F-4495-4944-99C3-EF777C1F1A14}" type="parTrans" cxnId="{F7AE1119-CA90-4AF2-BABC-C92BE0D19DC5}">
      <dgm:prSet/>
      <dgm:spPr/>
      <dgm:t>
        <a:bodyPr/>
        <a:lstStyle/>
        <a:p>
          <a:endParaRPr lang="en-GB"/>
        </a:p>
      </dgm:t>
    </dgm:pt>
    <dgm:pt modelId="{77F2D3BB-B622-478B-9A78-4185055DDE52}" type="sibTrans" cxnId="{F7AE1119-CA90-4AF2-BABC-C92BE0D19DC5}">
      <dgm:prSet/>
      <dgm:spPr/>
      <dgm:t>
        <a:bodyPr/>
        <a:lstStyle/>
        <a:p>
          <a:endParaRPr lang="en-GB"/>
        </a:p>
      </dgm:t>
    </dgm:pt>
    <dgm:pt modelId="{B13BAE30-68DC-40E9-8F5C-8B4BD7F5117A}">
      <dgm:prSet phldrT="[Text]"/>
      <dgm:spPr>
        <a:ln>
          <a:solidFill>
            <a:srgbClr val="39B5A6"/>
          </a:solidFill>
        </a:ln>
      </dgm:spPr>
      <dgm:t>
        <a:bodyPr/>
        <a:lstStyle/>
        <a:p>
          <a:r>
            <a:rPr lang="en-GB" dirty="0" smtClean="0"/>
            <a:t>Research</a:t>
          </a:r>
          <a:r>
            <a:rPr lang="en-GB" baseline="0" dirty="0" smtClean="0"/>
            <a:t> </a:t>
          </a:r>
          <a:r>
            <a:rPr lang="en-GB" baseline="0" dirty="0"/>
            <a:t>on </a:t>
          </a:r>
          <a:r>
            <a:rPr lang="en-GB" baseline="0" dirty="0" smtClean="0"/>
            <a:t>continuity </a:t>
          </a:r>
          <a:endParaRPr lang="en-GB" dirty="0"/>
        </a:p>
      </dgm:t>
    </dgm:pt>
    <dgm:pt modelId="{768A2579-38D6-4562-867F-829C407514D3}" type="parTrans" cxnId="{4F1A9685-F449-43F0-97AE-317EAABD6111}">
      <dgm:prSet/>
      <dgm:spPr/>
      <dgm:t>
        <a:bodyPr/>
        <a:lstStyle/>
        <a:p>
          <a:endParaRPr lang="en-GB"/>
        </a:p>
      </dgm:t>
    </dgm:pt>
    <dgm:pt modelId="{51D27AEA-E10A-408B-B558-7FC19393A180}" type="sibTrans" cxnId="{4F1A9685-F449-43F0-97AE-317EAABD6111}">
      <dgm:prSet/>
      <dgm:spPr/>
      <dgm:t>
        <a:bodyPr/>
        <a:lstStyle/>
        <a:p>
          <a:endParaRPr lang="en-GB"/>
        </a:p>
      </dgm:t>
    </dgm:pt>
    <dgm:pt modelId="{EFEAE337-0AE8-437E-87AD-31E264046104}">
      <dgm:prSet phldrT="[Text]"/>
      <dgm:spPr>
        <a:solidFill>
          <a:srgbClr val="39B5A6"/>
        </a:solidFill>
      </dgm:spPr>
      <dgm:t>
        <a:bodyPr/>
        <a:lstStyle/>
        <a:p>
          <a:r>
            <a:rPr lang="en-GB" dirty="0" smtClean="0"/>
            <a:t>Individual </a:t>
          </a:r>
          <a:r>
            <a:rPr lang="en-GB" dirty="0"/>
            <a:t>and </a:t>
          </a:r>
          <a:r>
            <a:rPr lang="en-GB" dirty="0" smtClean="0"/>
            <a:t>cultural </a:t>
          </a:r>
          <a:r>
            <a:rPr lang="en-GB" dirty="0"/>
            <a:t>differences in attachment </a:t>
          </a:r>
        </a:p>
      </dgm:t>
    </dgm:pt>
    <dgm:pt modelId="{9414EDFC-8C20-4E84-B65D-B6BC176460A7}" type="parTrans" cxnId="{821B3B1F-E910-4696-B345-16FE64EF26B8}">
      <dgm:prSet/>
      <dgm:spPr/>
      <dgm:t>
        <a:bodyPr/>
        <a:lstStyle/>
        <a:p>
          <a:endParaRPr lang="en-GB"/>
        </a:p>
      </dgm:t>
    </dgm:pt>
    <dgm:pt modelId="{FFCAFA5F-B7E1-41BD-AB95-46A1AB3EC34E}" type="sibTrans" cxnId="{821B3B1F-E910-4696-B345-16FE64EF26B8}">
      <dgm:prSet/>
      <dgm:spPr/>
      <dgm:t>
        <a:bodyPr/>
        <a:lstStyle/>
        <a:p>
          <a:endParaRPr lang="en-GB"/>
        </a:p>
      </dgm:t>
    </dgm:pt>
    <dgm:pt modelId="{386E4B90-9376-4BB5-98E9-F602221391DE}">
      <dgm:prSet phldrT="[Text]"/>
      <dgm:spPr>
        <a:ln>
          <a:solidFill>
            <a:srgbClr val="39B5A6"/>
          </a:solidFill>
        </a:ln>
      </dgm:spPr>
      <dgm:t>
        <a:bodyPr/>
        <a:lstStyle/>
        <a:p>
          <a:r>
            <a:rPr lang="en-GB" dirty="0"/>
            <a:t>Ainsworth's Strange Situation </a:t>
          </a:r>
        </a:p>
      </dgm:t>
    </dgm:pt>
    <dgm:pt modelId="{A51F087C-16C3-4BB7-875E-3AF3D98CB5FE}" type="parTrans" cxnId="{8D735829-3AFB-4024-B33B-48EFE94DEE4D}">
      <dgm:prSet/>
      <dgm:spPr/>
      <dgm:t>
        <a:bodyPr/>
        <a:lstStyle/>
        <a:p>
          <a:endParaRPr lang="en-GB"/>
        </a:p>
      </dgm:t>
    </dgm:pt>
    <dgm:pt modelId="{7AA480DC-E74C-4F1C-BD4C-D7CF260B3439}" type="sibTrans" cxnId="{8D735829-3AFB-4024-B33B-48EFE94DEE4D}">
      <dgm:prSet/>
      <dgm:spPr/>
      <dgm:t>
        <a:bodyPr/>
        <a:lstStyle/>
        <a:p>
          <a:endParaRPr lang="en-GB"/>
        </a:p>
      </dgm:t>
    </dgm:pt>
    <dgm:pt modelId="{0529125A-C42E-4E3F-B234-317166E8A5A1}">
      <dgm:prSet phldrT="[Text]"/>
      <dgm:spPr>
        <a:solidFill>
          <a:srgbClr val="39B5A6"/>
        </a:solidFill>
      </dgm:spPr>
      <dgm:t>
        <a:bodyPr/>
        <a:lstStyle/>
        <a:p>
          <a:r>
            <a:rPr lang="en-GB" dirty="0"/>
            <a:t>Disruption to attachment </a:t>
          </a:r>
        </a:p>
      </dgm:t>
    </dgm:pt>
    <dgm:pt modelId="{B45DBD3B-9AAD-40F0-86F2-67A106E98D73}" type="parTrans" cxnId="{B729755F-DBA2-47A3-AF9D-185AC69A91AD}">
      <dgm:prSet/>
      <dgm:spPr/>
      <dgm:t>
        <a:bodyPr/>
        <a:lstStyle/>
        <a:p>
          <a:endParaRPr lang="en-GB"/>
        </a:p>
      </dgm:t>
    </dgm:pt>
    <dgm:pt modelId="{02A9607C-2EAD-4FAD-AC0C-244B84383C93}" type="sibTrans" cxnId="{B729755F-DBA2-47A3-AF9D-185AC69A91AD}">
      <dgm:prSet/>
      <dgm:spPr/>
      <dgm:t>
        <a:bodyPr/>
        <a:lstStyle/>
        <a:p>
          <a:endParaRPr lang="en-GB"/>
        </a:p>
      </dgm:t>
    </dgm:pt>
    <dgm:pt modelId="{9F392FD7-27BE-4FFB-82A2-F41C73CBF246}">
      <dgm:prSet phldrT="[Text]"/>
      <dgm:spPr>
        <a:ln>
          <a:solidFill>
            <a:srgbClr val="39B5A6"/>
          </a:solidFill>
        </a:ln>
      </dgm:spPr>
      <dgm:t>
        <a:bodyPr/>
        <a:lstStyle/>
        <a:p>
          <a:r>
            <a:rPr lang="en-GB" dirty="0" smtClean="0"/>
            <a:t>Research </a:t>
          </a:r>
          <a:r>
            <a:rPr lang="en-GB" dirty="0"/>
            <a:t>into deprivation and privation </a:t>
          </a:r>
        </a:p>
      </dgm:t>
    </dgm:pt>
    <dgm:pt modelId="{C7171D56-9D1D-48D0-B93C-EB3E02DDECA7}" type="parTrans" cxnId="{2535CF28-4929-429E-82D2-BB612D3DA8B3}">
      <dgm:prSet/>
      <dgm:spPr/>
      <dgm:t>
        <a:bodyPr/>
        <a:lstStyle/>
        <a:p>
          <a:endParaRPr lang="en-GB"/>
        </a:p>
      </dgm:t>
    </dgm:pt>
    <dgm:pt modelId="{6ECDBD59-0A3B-4DC5-812F-4E916FCE5AB4}" type="sibTrans" cxnId="{2535CF28-4929-429E-82D2-BB612D3DA8B3}">
      <dgm:prSet/>
      <dgm:spPr/>
      <dgm:t>
        <a:bodyPr/>
        <a:lstStyle/>
        <a:p>
          <a:endParaRPr lang="en-GB"/>
        </a:p>
      </dgm:t>
    </dgm:pt>
    <dgm:pt modelId="{5B0CCC9D-4DD4-478A-AA2E-DECA490E834A}">
      <dgm:prSet/>
      <dgm:spPr/>
      <dgm:t>
        <a:bodyPr/>
        <a:lstStyle/>
        <a:p>
          <a:endParaRPr lang="en-GB" dirty="0"/>
        </a:p>
      </dgm:t>
    </dgm:pt>
    <dgm:pt modelId="{032DC2B5-EBE2-40AF-B7DE-D31BE3C21CAB}" type="parTrans" cxnId="{FAA075BA-4B4F-4E55-A850-374F0BDCC61A}">
      <dgm:prSet/>
      <dgm:spPr/>
      <dgm:t>
        <a:bodyPr/>
        <a:lstStyle/>
        <a:p>
          <a:endParaRPr lang="en-GB"/>
        </a:p>
      </dgm:t>
    </dgm:pt>
    <dgm:pt modelId="{326B16F7-94AF-4CF8-942E-BCD4AF5CE038}" type="sibTrans" cxnId="{FAA075BA-4B4F-4E55-A850-374F0BDCC61A}">
      <dgm:prSet/>
      <dgm:spPr/>
      <dgm:t>
        <a:bodyPr/>
        <a:lstStyle/>
        <a:p>
          <a:endParaRPr lang="en-GB"/>
        </a:p>
      </dgm:t>
    </dgm:pt>
    <dgm:pt modelId="{3BA7D272-76F7-4FEB-8F92-6D6EA0C1F543}">
      <dgm:prSet phldrT="[Text]"/>
      <dgm:spPr>
        <a:ln>
          <a:solidFill>
            <a:srgbClr val="39B5A6"/>
          </a:solidFill>
        </a:ln>
      </dgm:spPr>
      <dgm:t>
        <a:bodyPr/>
        <a:lstStyle/>
        <a:p>
          <a:r>
            <a:rPr lang="en-GB" dirty="0" smtClean="0"/>
            <a:t>Building</a:t>
          </a:r>
          <a:r>
            <a:rPr lang="en-GB" baseline="0" dirty="0" smtClean="0"/>
            <a:t> </a:t>
          </a:r>
          <a:r>
            <a:rPr lang="en-GB" baseline="0" dirty="0"/>
            <a:t>resilience </a:t>
          </a:r>
          <a:endParaRPr lang="en-GB" dirty="0"/>
        </a:p>
      </dgm:t>
    </dgm:pt>
    <dgm:pt modelId="{2F42CBAA-136F-4412-8963-34E1FD09CFDA}" type="sibTrans" cxnId="{B77FABCA-638A-49B9-A788-F81EB4EC9512}">
      <dgm:prSet/>
      <dgm:spPr/>
      <dgm:t>
        <a:bodyPr/>
        <a:lstStyle/>
        <a:p>
          <a:endParaRPr lang="en-GB"/>
        </a:p>
      </dgm:t>
    </dgm:pt>
    <dgm:pt modelId="{C48E38CA-6BB8-45E6-9834-D3C1E6431143}" type="parTrans" cxnId="{B77FABCA-638A-49B9-A788-F81EB4EC9512}">
      <dgm:prSet/>
      <dgm:spPr/>
      <dgm:t>
        <a:bodyPr/>
        <a:lstStyle/>
        <a:p>
          <a:endParaRPr lang="en-GB"/>
        </a:p>
      </dgm:t>
    </dgm:pt>
    <dgm:pt modelId="{A47BA0FD-893B-4211-970F-52D09DC3BC8B}" type="pres">
      <dgm:prSet presAssocID="{D965B2FE-6429-45FD-806E-2CD21E06878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76B5546-2030-4588-A897-785DD3830EB6}" type="pres">
      <dgm:prSet presAssocID="{D965B2FE-6429-45FD-806E-2CD21E06878C}" presName="children" presStyleCnt="0"/>
      <dgm:spPr/>
      <dgm:t>
        <a:bodyPr/>
        <a:lstStyle/>
        <a:p>
          <a:endParaRPr lang="en-GB"/>
        </a:p>
      </dgm:t>
    </dgm:pt>
    <dgm:pt modelId="{79B02CFB-0398-4B4A-92CD-4433D11FB7A8}" type="pres">
      <dgm:prSet presAssocID="{D965B2FE-6429-45FD-806E-2CD21E06878C}" presName="child1group" presStyleCnt="0"/>
      <dgm:spPr/>
      <dgm:t>
        <a:bodyPr/>
        <a:lstStyle/>
        <a:p>
          <a:endParaRPr lang="en-GB"/>
        </a:p>
      </dgm:t>
    </dgm:pt>
    <dgm:pt modelId="{5115690C-4129-4430-8E65-052DC96B9D76}" type="pres">
      <dgm:prSet presAssocID="{D965B2FE-6429-45FD-806E-2CD21E06878C}" presName="child1" presStyleLbl="bgAcc1" presStyleIdx="0" presStyleCnt="4"/>
      <dgm:spPr/>
      <dgm:t>
        <a:bodyPr/>
        <a:lstStyle/>
        <a:p>
          <a:endParaRPr lang="en-GB"/>
        </a:p>
      </dgm:t>
    </dgm:pt>
    <dgm:pt modelId="{F819093D-5988-41FD-9EEE-90EB58E08B39}" type="pres">
      <dgm:prSet presAssocID="{D965B2FE-6429-45FD-806E-2CD21E06878C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0EFE16-A987-47F9-8724-4B4F475AAD11}" type="pres">
      <dgm:prSet presAssocID="{D965B2FE-6429-45FD-806E-2CD21E06878C}" presName="child2group" presStyleCnt="0"/>
      <dgm:spPr/>
      <dgm:t>
        <a:bodyPr/>
        <a:lstStyle/>
        <a:p>
          <a:endParaRPr lang="en-GB"/>
        </a:p>
      </dgm:t>
    </dgm:pt>
    <dgm:pt modelId="{F4A03646-5E53-4828-BEC2-F94BDC03E642}" type="pres">
      <dgm:prSet presAssocID="{D965B2FE-6429-45FD-806E-2CD21E06878C}" presName="child2" presStyleLbl="bgAcc1" presStyleIdx="1" presStyleCnt="4"/>
      <dgm:spPr/>
      <dgm:t>
        <a:bodyPr/>
        <a:lstStyle/>
        <a:p>
          <a:endParaRPr lang="en-GB"/>
        </a:p>
      </dgm:t>
    </dgm:pt>
    <dgm:pt modelId="{EC6F5D3D-C90B-49A2-8977-38EAB8AABD9B}" type="pres">
      <dgm:prSet presAssocID="{D965B2FE-6429-45FD-806E-2CD21E06878C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D30E9C-F168-4B05-B27A-76EADA3391CC}" type="pres">
      <dgm:prSet presAssocID="{D965B2FE-6429-45FD-806E-2CD21E06878C}" presName="child3group" presStyleCnt="0"/>
      <dgm:spPr/>
      <dgm:t>
        <a:bodyPr/>
        <a:lstStyle/>
        <a:p>
          <a:endParaRPr lang="en-GB"/>
        </a:p>
      </dgm:t>
    </dgm:pt>
    <dgm:pt modelId="{0A346CE9-D02E-4954-97C5-0BB961262CD9}" type="pres">
      <dgm:prSet presAssocID="{D965B2FE-6429-45FD-806E-2CD21E06878C}" presName="child3" presStyleLbl="bgAcc1" presStyleIdx="2" presStyleCnt="4" custLinFactNeighborX="8975"/>
      <dgm:spPr/>
      <dgm:t>
        <a:bodyPr/>
        <a:lstStyle/>
        <a:p>
          <a:endParaRPr lang="en-GB"/>
        </a:p>
      </dgm:t>
    </dgm:pt>
    <dgm:pt modelId="{CB222921-907B-4733-8697-409C4DAED7DA}" type="pres">
      <dgm:prSet presAssocID="{D965B2FE-6429-45FD-806E-2CD21E06878C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07A7C3-D703-44FE-ACF3-0662CA15B309}" type="pres">
      <dgm:prSet presAssocID="{D965B2FE-6429-45FD-806E-2CD21E06878C}" presName="child4group" presStyleCnt="0"/>
      <dgm:spPr/>
      <dgm:t>
        <a:bodyPr/>
        <a:lstStyle/>
        <a:p>
          <a:endParaRPr lang="en-GB"/>
        </a:p>
      </dgm:t>
    </dgm:pt>
    <dgm:pt modelId="{CD9FDB2E-8E42-4B6C-8697-AF1A34903F32}" type="pres">
      <dgm:prSet presAssocID="{D965B2FE-6429-45FD-806E-2CD21E06878C}" presName="child4" presStyleLbl="bgAcc1" presStyleIdx="3" presStyleCnt="4"/>
      <dgm:spPr/>
      <dgm:t>
        <a:bodyPr/>
        <a:lstStyle/>
        <a:p>
          <a:endParaRPr lang="en-GB"/>
        </a:p>
      </dgm:t>
    </dgm:pt>
    <dgm:pt modelId="{A7322E5F-BC46-4C16-A824-8148F6DE4B4A}" type="pres">
      <dgm:prSet presAssocID="{D965B2FE-6429-45FD-806E-2CD21E06878C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A543DE-4FEA-4090-96CB-3ECB12E394B3}" type="pres">
      <dgm:prSet presAssocID="{D965B2FE-6429-45FD-806E-2CD21E06878C}" presName="childPlaceholder" presStyleCnt="0"/>
      <dgm:spPr/>
      <dgm:t>
        <a:bodyPr/>
        <a:lstStyle/>
        <a:p>
          <a:endParaRPr lang="en-GB"/>
        </a:p>
      </dgm:t>
    </dgm:pt>
    <dgm:pt modelId="{ACEADA4A-055E-4CEE-809F-55779128BF06}" type="pres">
      <dgm:prSet presAssocID="{D965B2FE-6429-45FD-806E-2CD21E06878C}" presName="circle" presStyleCnt="0"/>
      <dgm:spPr/>
      <dgm:t>
        <a:bodyPr/>
        <a:lstStyle/>
        <a:p>
          <a:endParaRPr lang="en-GB"/>
        </a:p>
      </dgm:t>
    </dgm:pt>
    <dgm:pt modelId="{88FFACCD-8D72-44A3-B48F-46CD4863EC06}" type="pres">
      <dgm:prSet presAssocID="{D965B2FE-6429-45FD-806E-2CD21E06878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85D0A8-7F8F-4EC4-AF80-DEFEBB183AC1}" type="pres">
      <dgm:prSet presAssocID="{D965B2FE-6429-45FD-806E-2CD21E06878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8110B0-478B-4D96-9DB6-145026CA563D}" type="pres">
      <dgm:prSet presAssocID="{D965B2FE-6429-45FD-806E-2CD21E06878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53B62A-5F18-4698-8180-45AD4129BD91}" type="pres">
      <dgm:prSet presAssocID="{D965B2FE-6429-45FD-806E-2CD21E06878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78FB0C-8459-4B42-9E21-5D886A7A86B5}" type="pres">
      <dgm:prSet presAssocID="{D965B2FE-6429-45FD-806E-2CD21E06878C}" presName="quadrantPlaceholder" presStyleCnt="0"/>
      <dgm:spPr/>
      <dgm:t>
        <a:bodyPr/>
        <a:lstStyle/>
        <a:p>
          <a:endParaRPr lang="en-GB"/>
        </a:p>
      </dgm:t>
    </dgm:pt>
    <dgm:pt modelId="{AFE95E9D-4F21-4C21-8E05-A80294941B68}" type="pres">
      <dgm:prSet presAssocID="{D965B2FE-6429-45FD-806E-2CD21E06878C}" presName="center1" presStyleLbl="fgShp" presStyleIdx="0" presStyleCnt="2"/>
      <dgm:spPr/>
      <dgm:t>
        <a:bodyPr/>
        <a:lstStyle/>
        <a:p>
          <a:endParaRPr lang="en-GB"/>
        </a:p>
      </dgm:t>
    </dgm:pt>
    <dgm:pt modelId="{1E8A32BC-B6B7-43E1-A184-D7108E7A2F6C}" type="pres">
      <dgm:prSet presAssocID="{D965B2FE-6429-45FD-806E-2CD21E06878C}" presName="center2" presStyleLbl="fgShp" presStyleIdx="1" presStyleCnt="2"/>
      <dgm:spPr/>
      <dgm:t>
        <a:bodyPr/>
        <a:lstStyle/>
        <a:p>
          <a:endParaRPr lang="en-GB"/>
        </a:p>
      </dgm:t>
    </dgm:pt>
  </dgm:ptLst>
  <dgm:cxnLst>
    <dgm:cxn modelId="{11A772D9-9D8B-4E59-8D39-BAF5285A7999}" type="presOf" srcId="{EFEAE337-0AE8-437E-87AD-31E264046104}" destId="{338110B0-478B-4D96-9DB6-145026CA563D}" srcOrd="0" destOrd="0" presId="urn:microsoft.com/office/officeart/2005/8/layout/cycle4#1"/>
    <dgm:cxn modelId="{F9A7B61B-C8D8-4505-97DD-B05D267D33C6}" type="presOf" srcId="{9F392FD7-27BE-4FFB-82A2-F41C73CBF246}" destId="{CD9FDB2E-8E42-4B6C-8697-AF1A34903F32}" srcOrd="0" destOrd="0" presId="urn:microsoft.com/office/officeart/2005/8/layout/cycle4#1"/>
    <dgm:cxn modelId="{1ED52744-9021-4C10-BE8B-28C4CA4D3E29}" type="presOf" srcId="{B13BAE30-68DC-40E9-8F5C-8B4BD7F5117A}" destId="{EC6F5D3D-C90B-49A2-8977-38EAB8AABD9B}" srcOrd="1" destOrd="0" presId="urn:microsoft.com/office/officeart/2005/8/layout/cycle4#1"/>
    <dgm:cxn modelId="{82407D75-ADBE-45AB-A6E2-BBAF84D21617}" type="presOf" srcId="{D965B2FE-6429-45FD-806E-2CD21E06878C}" destId="{A47BA0FD-893B-4211-970F-52D09DC3BC8B}" srcOrd="0" destOrd="0" presId="urn:microsoft.com/office/officeart/2005/8/layout/cycle4#1"/>
    <dgm:cxn modelId="{B77FABCA-638A-49B9-A788-F81EB4EC9512}" srcId="{2240AF8C-0491-4809-8E43-EA907D0890CC}" destId="{3BA7D272-76F7-4FEB-8F92-6D6EA0C1F543}" srcOrd="0" destOrd="0" parTransId="{C48E38CA-6BB8-45E6-9834-D3C1E6431143}" sibTransId="{2F42CBAA-136F-4412-8963-34E1FD09CFDA}"/>
    <dgm:cxn modelId="{91074346-88E3-42E5-8F08-D562B1CD4DE1}" type="presOf" srcId="{8640116A-CE97-4761-ABC6-2F0FD375D477}" destId="{BA85D0A8-7F8F-4EC4-AF80-DEFEBB183AC1}" srcOrd="0" destOrd="0" presId="urn:microsoft.com/office/officeart/2005/8/layout/cycle4#1"/>
    <dgm:cxn modelId="{A74C7A81-876A-4EF0-A3A6-A9FAB29CC55A}" type="presOf" srcId="{9F392FD7-27BE-4FFB-82A2-F41C73CBF246}" destId="{A7322E5F-BC46-4C16-A824-8148F6DE4B4A}" srcOrd="1" destOrd="0" presId="urn:microsoft.com/office/officeart/2005/8/layout/cycle4#1"/>
    <dgm:cxn modelId="{95A7212A-4C5F-44BB-9EF2-A4ED6C183768}" type="presOf" srcId="{2240AF8C-0491-4809-8E43-EA907D0890CC}" destId="{88FFACCD-8D72-44A3-B48F-46CD4863EC06}" srcOrd="0" destOrd="0" presId="urn:microsoft.com/office/officeart/2005/8/layout/cycle4#1"/>
    <dgm:cxn modelId="{4F1A9685-F449-43F0-97AE-317EAABD6111}" srcId="{8640116A-CE97-4761-ABC6-2F0FD375D477}" destId="{B13BAE30-68DC-40E9-8F5C-8B4BD7F5117A}" srcOrd="0" destOrd="0" parTransId="{768A2579-38D6-4562-867F-829C407514D3}" sibTransId="{51D27AEA-E10A-408B-B558-7FC19393A180}"/>
    <dgm:cxn modelId="{2535CF28-4929-429E-82D2-BB612D3DA8B3}" srcId="{0529125A-C42E-4E3F-B234-317166E8A5A1}" destId="{9F392FD7-27BE-4FFB-82A2-F41C73CBF246}" srcOrd="0" destOrd="0" parTransId="{C7171D56-9D1D-48D0-B93C-EB3E02DDECA7}" sibTransId="{6ECDBD59-0A3B-4DC5-812F-4E916FCE5AB4}"/>
    <dgm:cxn modelId="{B729755F-DBA2-47A3-AF9D-185AC69A91AD}" srcId="{D965B2FE-6429-45FD-806E-2CD21E06878C}" destId="{0529125A-C42E-4E3F-B234-317166E8A5A1}" srcOrd="3" destOrd="0" parTransId="{B45DBD3B-9AAD-40F0-86F2-67A106E98D73}" sibTransId="{02A9607C-2EAD-4FAD-AC0C-244B84383C93}"/>
    <dgm:cxn modelId="{FAA075BA-4B4F-4E55-A850-374F0BDCC61A}" srcId="{D965B2FE-6429-45FD-806E-2CD21E06878C}" destId="{5B0CCC9D-4DD4-478A-AA2E-DECA490E834A}" srcOrd="4" destOrd="0" parTransId="{032DC2B5-EBE2-40AF-B7DE-D31BE3C21CAB}" sibTransId="{326B16F7-94AF-4CF8-942E-BCD4AF5CE038}"/>
    <dgm:cxn modelId="{821B3B1F-E910-4696-B345-16FE64EF26B8}" srcId="{D965B2FE-6429-45FD-806E-2CD21E06878C}" destId="{EFEAE337-0AE8-437E-87AD-31E264046104}" srcOrd="2" destOrd="0" parTransId="{9414EDFC-8C20-4E84-B65D-B6BC176460A7}" sibTransId="{FFCAFA5F-B7E1-41BD-AB95-46A1AB3EC34E}"/>
    <dgm:cxn modelId="{398AF6E1-A341-460D-B6DB-6CDDD42D8547}" type="presOf" srcId="{3BA7D272-76F7-4FEB-8F92-6D6EA0C1F543}" destId="{F819093D-5988-41FD-9EEE-90EB58E08B39}" srcOrd="1" destOrd="0" presId="urn:microsoft.com/office/officeart/2005/8/layout/cycle4#1"/>
    <dgm:cxn modelId="{849276DB-E11C-4FFC-8AC7-048BD9BA409E}" type="presOf" srcId="{0529125A-C42E-4E3F-B234-317166E8A5A1}" destId="{CB53B62A-5F18-4698-8180-45AD4129BD91}" srcOrd="0" destOrd="0" presId="urn:microsoft.com/office/officeart/2005/8/layout/cycle4#1"/>
    <dgm:cxn modelId="{9E1CE14A-6B5D-4876-800A-AE81B41C8ACB}" type="presOf" srcId="{386E4B90-9376-4BB5-98E9-F602221391DE}" destId="{0A346CE9-D02E-4954-97C5-0BB961262CD9}" srcOrd="0" destOrd="0" presId="urn:microsoft.com/office/officeart/2005/8/layout/cycle4#1"/>
    <dgm:cxn modelId="{4636A013-F2D3-486B-8A83-BEBF620165AA}" type="presOf" srcId="{3BA7D272-76F7-4FEB-8F92-6D6EA0C1F543}" destId="{5115690C-4129-4430-8E65-052DC96B9D76}" srcOrd="0" destOrd="0" presId="urn:microsoft.com/office/officeart/2005/8/layout/cycle4#1"/>
    <dgm:cxn modelId="{F7AE1119-CA90-4AF2-BABC-C92BE0D19DC5}" srcId="{D965B2FE-6429-45FD-806E-2CD21E06878C}" destId="{8640116A-CE97-4761-ABC6-2F0FD375D477}" srcOrd="1" destOrd="0" parTransId="{0FC6764F-4495-4944-99C3-EF777C1F1A14}" sibTransId="{77F2D3BB-B622-478B-9A78-4185055DDE52}"/>
    <dgm:cxn modelId="{DAF30A1A-183E-49A3-8CA3-1D371CD5D48E}" srcId="{D965B2FE-6429-45FD-806E-2CD21E06878C}" destId="{2240AF8C-0491-4809-8E43-EA907D0890CC}" srcOrd="0" destOrd="0" parTransId="{629EBF81-B0B9-4291-A0A2-82BD051C2C8D}" sibTransId="{5FCE4D7F-9EDB-4449-B02C-610888721C1B}"/>
    <dgm:cxn modelId="{28E3752F-8A35-40B7-A6DC-961F5D67A8D7}" type="presOf" srcId="{386E4B90-9376-4BB5-98E9-F602221391DE}" destId="{CB222921-907B-4733-8697-409C4DAED7DA}" srcOrd="1" destOrd="0" presId="urn:microsoft.com/office/officeart/2005/8/layout/cycle4#1"/>
    <dgm:cxn modelId="{3D3F59B2-269E-4C08-8DFF-E02ECDEE3801}" type="presOf" srcId="{B13BAE30-68DC-40E9-8F5C-8B4BD7F5117A}" destId="{F4A03646-5E53-4828-BEC2-F94BDC03E642}" srcOrd="0" destOrd="0" presId="urn:microsoft.com/office/officeart/2005/8/layout/cycle4#1"/>
    <dgm:cxn modelId="{8D735829-3AFB-4024-B33B-48EFE94DEE4D}" srcId="{EFEAE337-0AE8-437E-87AD-31E264046104}" destId="{386E4B90-9376-4BB5-98E9-F602221391DE}" srcOrd="0" destOrd="0" parTransId="{A51F087C-16C3-4BB7-875E-3AF3D98CB5FE}" sibTransId="{7AA480DC-E74C-4F1C-BD4C-D7CF260B3439}"/>
    <dgm:cxn modelId="{879E6ED6-7134-4661-8B63-AADF30E7B26D}" type="presParOf" srcId="{A47BA0FD-893B-4211-970F-52D09DC3BC8B}" destId="{976B5546-2030-4588-A897-785DD3830EB6}" srcOrd="0" destOrd="0" presId="urn:microsoft.com/office/officeart/2005/8/layout/cycle4#1"/>
    <dgm:cxn modelId="{D6DBB7D8-A174-4345-A699-DBBADBCFF5A1}" type="presParOf" srcId="{976B5546-2030-4588-A897-785DD3830EB6}" destId="{79B02CFB-0398-4B4A-92CD-4433D11FB7A8}" srcOrd="0" destOrd="0" presId="urn:microsoft.com/office/officeart/2005/8/layout/cycle4#1"/>
    <dgm:cxn modelId="{1CF98908-9B1B-410E-B5C5-7C14FE914F79}" type="presParOf" srcId="{79B02CFB-0398-4B4A-92CD-4433D11FB7A8}" destId="{5115690C-4129-4430-8E65-052DC96B9D76}" srcOrd="0" destOrd="0" presId="urn:microsoft.com/office/officeart/2005/8/layout/cycle4#1"/>
    <dgm:cxn modelId="{E693698A-4428-4025-8950-8FF71D9B9C1D}" type="presParOf" srcId="{79B02CFB-0398-4B4A-92CD-4433D11FB7A8}" destId="{F819093D-5988-41FD-9EEE-90EB58E08B39}" srcOrd="1" destOrd="0" presId="urn:microsoft.com/office/officeart/2005/8/layout/cycle4#1"/>
    <dgm:cxn modelId="{06432EBE-0C8B-4C66-8E03-A2E12971ACC1}" type="presParOf" srcId="{976B5546-2030-4588-A897-785DD3830EB6}" destId="{FB0EFE16-A987-47F9-8724-4B4F475AAD11}" srcOrd="1" destOrd="0" presId="urn:microsoft.com/office/officeart/2005/8/layout/cycle4#1"/>
    <dgm:cxn modelId="{6F60F077-4A74-4467-800D-BC383C4D9091}" type="presParOf" srcId="{FB0EFE16-A987-47F9-8724-4B4F475AAD11}" destId="{F4A03646-5E53-4828-BEC2-F94BDC03E642}" srcOrd="0" destOrd="0" presId="urn:microsoft.com/office/officeart/2005/8/layout/cycle4#1"/>
    <dgm:cxn modelId="{E03E34B0-8C25-42D3-A80F-BA36065BE2C2}" type="presParOf" srcId="{FB0EFE16-A987-47F9-8724-4B4F475AAD11}" destId="{EC6F5D3D-C90B-49A2-8977-38EAB8AABD9B}" srcOrd="1" destOrd="0" presId="urn:microsoft.com/office/officeart/2005/8/layout/cycle4#1"/>
    <dgm:cxn modelId="{F74EEFF8-A318-43E8-9C45-D49D4A4F8B17}" type="presParOf" srcId="{976B5546-2030-4588-A897-785DD3830EB6}" destId="{73D30E9C-F168-4B05-B27A-76EADA3391CC}" srcOrd="2" destOrd="0" presId="urn:microsoft.com/office/officeart/2005/8/layout/cycle4#1"/>
    <dgm:cxn modelId="{5943388C-3DAB-4BAF-A646-A790FB406683}" type="presParOf" srcId="{73D30E9C-F168-4B05-B27A-76EADA3391CC}" destId="{0A346CE9-D02E-4954-97C5-0BB961262CD9}" srcOrd="0" destOrd="0" presId="urn:microsoft.com/office/officeart/2005/8/layout/cycle4#1"/>
    <dgm:cxn modelId="{BD59CB68-638A-42ED-B8F2-9A26CB01F4D6}" type="presParOf" srcId="{73D30E9C-F168-4B05-B27A-76EADA3391CC}" destId="{CB222921-907B-4733-8697-409C4DAED7DA}" srcOrd="1" destOrd="0" presId="urn:microsoft.com/office/officeart/2005/8/layout/cycle4#1"/>
    <dgm:cxn modelId="{A0F95969-EECA-4DB3-9B7D-ECF349BF8652}" type="presParOf" srcId="{976B5546-2030-4588-A897-785DD3830EB6}" destId="{9407A7C3-D703-44FE-ACF3-0662CA15B309}" srcOrd="3" destOrd="0" presId="urn:microsoft.com/office/officeart/2005/8/layout/cycle4#1"/>
    <dgm:cxn modelId="{897D1727-D0AD-4B4B-B5DE-505CD7FD8C91}" type="presParOf" srcId="{9407A7C3-D703-44FE-ACF3-0662CA15B309}" destId="{CD9FDB2E-8E42-4B6C-8697-AF1A34903F32}" srcOrd="0" destOrd="0" presId="urn:microsoft.com/office/officeart/2005/8/layout/cycle4#1"/>
    <dgm:cxn modelId="{C4B4AA2B-105B-4C95-B058-E203494360F6}" type="presParOf" srcId="{9407A7C3-D703-44FE-ACF3-0662CA15B309}" destId="{A7322E5F-BC46-4C16-A824-8148F6DE4B4A}" srcOrd="1" destOrd="0" presId="urn:microsoft.com/office/officeart/2005/8/layout/cycle4#1"/>
    <dgm:cxn modelId="{61C77E78-C7E3-4316-B780-35CE5DA9F1D0}" type="presParOf" srcId="{976B5546-2030-4588-A897-785DD3830EB6}" destId="{71A543DE-4FEA-4090-96CB-3ECB12E394B3}" srcOrd="4" destOrd="0" presId="urn:microsoft.com/office/officeart/2005/8/layout/cycle4#1"/>
    <dgm:cxn modelId="{99AC3E00-141B-4B5C-8467-25DAD7AEA84E}" type="presParOf" srcId="{A47BA0FD-893B-4211-970F-52D09DC3BC8B}" destId="{ACEADA4A-055E-4CEE-809F-55779128BF06}" srcOrd="1" destOrd="0" presId="urn:microsoft.com/office/officeart/2005/8/layout/cycle4#1"/>
    <dgm:cxn modelId="{233568E4-F93B-4B66-B841-CD0F557BDFF2}" type="presParOf" srcId="{ACEADA4A-055E-4CEE-809F-55779128BF06}" destId="{88FFACCD-8D72-44A3-B48F-46CD4863EC06}" srcOrd="0" destOrd="0" presId="urn:microsoft.com/office/officeart/2005/8/layout/cycle4#1"/>
    <dgm:cxn modelId="{437E9B29-8B77-487B-AB5F-9ED905E824DA}" type="presParOf" srcId="{ACEADA4A-055E-4CEE-809F-55779128BF06}" destId="{BA85D0A8-7F8F-4EC4-AF80-DEFEBB183AC1}" srcOrd="1" destOrd="0" presId="urn:microsoft.com/office/officeart/2005/8/layout/cycle4#1"/>
    <dgm:cxn modelId="{CE3ED9B9-A81C-4483-9A50-6DC535E312F9}" type="presParOf" srcId="{ACEADA4A-055E-4CEE-809F-55779128BF06}" destId="{338110B0-478B-4D96-9DB6-145026CA563D}" srcOrd="2" destOrd="0" presId="urn:microsoft.com/office/officeart/2005/8/layout/cycle4#1"/>
    <dgm:cxn modelId="{B69521F2-EC35-49C3-8AFB-A96484B302DC}" type="presParOf" srcId="{ACEADA4A-055E-4CEE-809F-55779128BF06}" destId="{CB53B62A-5F18-4698-8180-45AD4129BD91}" srcOrd="3" destOrd="0" presId="urn:microsoft.com/office/officeart/2005/8/layout/cycle4#1"/>
    <dgm:cxn modelId="{A1AE7991-1CF5-49C0-9CBD-B308878C3831}" type="presParOf" srcId="{ACEADA4A-055E-4CEE-809F-55779128BF06}" destId="{2278FB0C-8459-4B42-9E21-5D886A7A86B5}" srcOrd="4" destOrd="0" presId="urn:microsoft.com/office/officeart/2005/8/layout/cycle4#1"/>
    <dgm:cxn modelId="{EB11BC5B-94B2-462E-AD5C-0E821686AE24}" type="presParOf" srcId="{A47BA0FD-893B-4211-970F-52D09DC3BC8B}" destId="{AFE95E9D-4F21-4C21-8E05-A80294941B68}" srcOrd="2" destOrd="0" presId="urn:microsoft.com/office/officeart/2005/8/layout/cycle4#1"/>
    <dgm:cxn modelId="{272A0F6B-FB36-4B69-9017-C61BA05E1231}" type="presParOf" srcId="{A47BA0FD-893B-4211-970F-52D09DC3BC8B}" destId="{1E8A32BC-B6B7-43E1-A184-D7108E7A2F6C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346CE9-D02E-4954-97C5-0BB961262CD9}">
      <dsp:nvSpPr>
        <dsp:cNvPr id="0" name=""/>
        <dsp:cNvSpPr/>
      </dsp:nvSpPr>
      <dsp:spPr>
        <a:xfrm>
          <a:off x="4548768" y="2766240"/>
          <a:ext cx="2009592" cy="1301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9B5A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/>
            <a:t>Ainsworth's Strange Situation </a:t>
          </a:r>
        </a:p>
      </dsp:txBody>
      <dsp:txXfrm>
        <a:off x="5180241" y="3120275"/>
        <a:ext cx="1349524" cy="919130"/>
      </dsp:txXfrm>
    </dsp:sp>
    <dsp:sp modelId="{CD9FDB2E-8E42-4B6C-8697-AF1A34903F32}">
      <dsp:nvSpPr>
        <dsp:cNvPr id="0" name=""/>
        <dsp:cNvSpPr/>
      </dsp:nvSpPr>
      <dsp:spPr>
        <a:xfrm>
          <a:off x="1089600" y="2766240"/>
          <a:ext cx="2009592" cy="1301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9B5A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Research </a:t>
          </a:r>
          <a:r>
            <a:rPr lang="en-GB" sz="1500" kern="1200" dirty="0"/>
            <a:t>into deprivation and privation </a:t>
          </a:r>
        </a:p>
      </dsp:txBody>
      <dsp:txXfrm>
        <a:off x="1118195" y="3120275"/>
        <a:ext cx="1349524" cy="919130"/>
      </dsp:txXfrm>
    </dsp:sp>
    <dsp:sp modelId="{F4A03646-5E53-4828-BEC2-F94BDC03E642}">
      <dsp:nvSpPr>
        <dsp:cNvPr id="0" name=""/>
        <dsp:cNvSpPr/>
      </dsp:nvSpPr>
      <dsp:spPr>
        <a:xfrm>
          <a:off x="4368408" y="0"/>
          <a:ext cx="2009592" cy="1301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9B5A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Research</a:t>
          </a:r>
          <a:r>
            <a:rPr lang="en-GB" sz="1500" kern="1200" baseline="0" dirty="0" smtClean="0"/>
            <a:t> </a:t>
          </a:r>
          <a:r>
            <a:rPr lang="en-GB" sz="1500" kern="1200" baseline="0" dirty="0"/>
            <a:t>on </a:t>
          </a:r>
          <a:r>
            <a:rPr lang="en-GB" sz="1500" kern="1200" baseline="0" dirty="0" smtClean="0"/>
            <a:t>continuity </a:t>
          </a:r>
          <a:endParaRPr lang="en-GB" sz="1500" kern="1200" dirty="0"/>
        </a:p>
      </dsp:txBody>
      <dsp:txXfrm>
        <a:off x="4999880" y="28595"/>
        <a:ext cx="1349524" cy="919130"/>
      </dsp:txXfrm>
    </dsp:sp>
    <dsp:sp modelId="{5115690C-4129-4430-8E65-052DC96B9D76}">
      <dsp:nvSpPr>
        <dsp:cNvPr id="0" name=""/>
        <dsp:cNvSpPr/>
      </dsp:nvSpPr>
      <dsp:spPr>
        <a:xfrm>
          <a:off x="1089600" y="0"/>
          <a:ext cx="2009592" cy="1301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9B5A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Building</a:t>
          </a:r>
          <a:r>
            <a:rPr lang="en-GB" sz="1500" kern="1200" baseline="0" dirty="0" smtClean="0"/>
            <a:t> </a:t>
          </a:r>
          <a:r>
            <a:rPr lang="en-GB" sz="1500" kern="1200" baseline="0" dirty="0"/>
            <a:t>resilience </a:t>
          </a:r>
          <a:endParaRPr lang="en-GB" sz="1500" kern="1200" dirty="0"/>
        </a:p>
      </dsp:txBody>
      <dsp:txXfrm>
        <a:off x="1118195" y="28595"/>
        <a:ext cx="1349524" cy="919130"/>
      </dsp:txXfrm>
    </dsp:sp>
    <dsp:sp modelId="{88FFACCD-8D72-44A3-B48F-46CD4863EC06}">
      <dsp:nvSpPr>
        <dsp:cNvPr id="0" name=""/>
        <dsp:cNvSpPr/>
      </dsp:nvSpPr>
      <dsp:spPr>
        <a:xfrm>
          <a:off x="1931675" y="231875"/>
          <a:ext cx="1761444" cy="1761444"/>
        </a:xfrm>
        <a:prstGeom prst="pieWedge">
          <a:avLst/>
        </a:prstGeom>
        <a:solidFill>
          <a:srgbClr val="39B5A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/>
            <a:t>Support</a:t>
          </a:r>
          <a:r>
            <a:rPr lang="en-GB" sz="1400" kern="1200" baseline="0" dirty="0"/>
            <a:t> and </a:t>
          </a:r>
          <a:r>
            <a:rPr lang="en-GB" sz="1400" kern="1200" baseline="0"/>
            <a:t>interventions </a:t>
          </a:r>
          <a:endParaRPr lang="en-GB" sz="1400" kern="1200" dirty="0"/>
        </a:p>
      </dsp:txBody>
      <dsp:txXfrm>
        <a:off x="2447590" y="747790"/>
        <a:ext cx="1245529" cy="1245529"/>
      </dsp:txXfrm>
    </dsp:sp>
    <dsp:sp modelId="{BA85D0A8-7F8F-4EC4-AF80-DEFEBB183AC1}">
      <dsp:nvSpPr>
        <dsp:cNvPr id="0" name=""/>
        <dsp:cNvSpPr/>
      </dsp:nvSpPr>
      <dsp:spPr>
        <a:xfrm rot="5400000">
          <a:off x="3774480" y="231875"/>
          <a:ext cx="1761444" cy="1761444"/>
        </a:xfrm>
        <a:prstGeom prst="pieWedge">
          <a:avLst/>
        </a:prstGeom>
        <a:solidFill>
          <a:srgbClr val="39B5A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/>
            <a:t>Importance of attachment in later relationships </a:t>
          </a:r>
        </a:p>
      </dsp:txBody>
      <dsp:txXfrm rot="-5400000">
        <a:off x="3774480" y="747790"/>
        <a:ext cx="1245529" cy="1245529"/>
      </dsp:txXfrm>
    </dsp:sp>
    <dsp:sp modelId="{338110B0-478B-4D96-9DB6-145026CA563D}">
      <dsp:nvSpPr>
        <dsp:cNvPr id="0" name=""/>
        <dsp:cNvSpPr/>
      </dsp:nvSpPr>
      <dsp:spPr>
        <a:xfrm rot="10800000">
          <a:off x="3774480" y="2074680"/>
          <a:ext cx="1761444" cy="1761444"/>
        </a:xfrm>
        <a:prstGeom prst="pieWedge">
          <a:avLst/>
        </a:prstGeom>
        <a:solidFill>
          <a:srgbClr val="39B5A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Individual </a:t>
          </a:r>
          <a:r>
            <a:rPr lang="en-GB" sz="1400" kern="1200" dirty="0"/>
            <a:t>and </a:t>
          </a:r>
          <a:r>
            <a:rPr lang="en-GB" sz="1400" kern="1200" dirty="0" smtClean="0"/>
            <a:t>cultural </a:t>
          </a:r>
          <a:r>
            <a:rPr lang="en-GB" sz="1400" kern="1200" dirty="0"/>
            <a:t>differences in attachment </a:t>
          </a:r>
        </a:p>
      </dsp:txBody>
      <dsp:txXfrm rot="10800000">
        <a:off x="3774480" y="2074680"/>
        <a:ext cx="1245529" cy="1245529"/>
      </dsp:txXfrm>
    </dsp:sp>
    <dsp:sp modelId="{CB53B62A-5F18-4698-8180-45AD4129BD91}">
      <dsp:nvSpPr>
        <dsp:cNvPr id="0" name=""/>
        <dsp:cNvSpPr/>
      </dsp:nvSpPr>
      <dsp:spPr>
        <a:xfrm rot="16200000">
          <a:off x="1931675" y="2074680"/>
          <a:ext cx="1761444" cy="1761444"/>
        </a:xfrm>
        <a:prstGeom prst="pieWedge">
          <a:avLst/>
        </a:prstGeom>
        <a:solidFill>
          <a:srgbClr val="39B5A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/>
            <a:t>Disruption to attachment </a:t>
          </a:r>
        </a:p>
      </dsp:txBody>
      <dsp:txXfrm rot="5400000">
        <a:off x="2447590" y="2074680"/>
        <a:ext cx="1245529" cy="1245529"/>
      </dsp:txXfrm>
    </dsp:sp>
    <dsp:sp modelId="{AFE95E9D-4F21-4C21-8E05-A80294941B68}">
      <dsp:nvSpPr>
        <dsp:cNvPr id="0" name=""/>
        <dsp:cNvSpPr/>
      </dsp:nvSpPr>
      <dsp:spPr>
        <a:xfrm>
          <a:off x="3429717" y="1667880"/>
          <a:ext cx="608166" cy="528840"/>
        </a:xfrm>
        <a:prstGeom prst="circular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8A32BC-B6B7-43E1-A184-D7108E7A2F6C}">
      <dsp:nvSpPr>
        <dsp:cNvPr id="0" name=""/>
        <dsp:cNvSpPr/>
      </dsp:nvSpPr>
      <dsp:spPr>
        <a:xfrm rot="10800000">
          <a:off x="3429717" y="1871280"/>
          <a:ext cx="608166" cy="528840"/>
        </a:xfrm>
        <a:prstGeom prst="circular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A6EEC-7FF3-4F22-83CB-75316F0A7CD0}" type="datetimeFigureOut">
              <a:rPr lang="en-GB" smtClean="0"/>
              <a:t>18/04/2013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0136D-812C-444B-A837-AA7B7C3C8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748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57EB-F6F6-407F-BB04-9BD15047BAD2}" type="datetime1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431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2F45C-E4D5-4F4F-966E-47FF33F9CC05}" type="datetime1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0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2948-800F-49C1-926B-F138F737B2C8}" type="datetime1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567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906-FE07-4B77-90B1-FAB8EC53E253}" type="datetime1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5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28CD-E7B2-41EE-84DB-B0AB395432EA}" type="datetime1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3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595E-1CBA-4B11-A708-5DAE6A700B5B}" type="datetime1">
              <a:rPr lang="en-GB" smtClean="0"/>
              <a:t>18/04/2013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6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165A-3A90-49C1-9222-AA3690403937}" type="datetime1">
              <a:rPr lang="en-GB" smtClean="0"/>
              <a:t>18/04/2013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1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0269-7030-43EA-9497-B8C88D3C0C7D}" type="datetime1">
              <a:rPr lang="en-GB" smtClean="0"/>
              <a:t>18/04/2013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65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36774-30D5-49F6-935F-2FB0D3C45EB2}" type="datetime1">
              <a:rPr lang="en-GB" smtClean="0"/>
              <a:t>18/04/2013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14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1964-3700-47D4-9255-AA81982AD901}" type="datetime1">
              <a:rPr lang="en-GB" smtClean="0"/>
              <a:t>18/04/2013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6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E10-A2A5-4A35-897D-E95BE3E43418}" type="datetime1">
              <a:rPr lang="en-GB" smtClean="0"/>
              <a:t>18/04/2013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0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B5A6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6BD80-A9E5-40C0-8C4E-C3966F0AFB93}" type="datetime1">
              <a:rPr lang="en-GB" smtClean="0"/>
              <a:t>18/04/2013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83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924944"/>
            <a:ext cx="7772400" cy="1470025"/>
          </a:xfrm>
        </p:spPr>
        <p:txBody>
          <a:bodyPr/>
          <a:lstStyle/>
          <a:p>
            <a:r>
              <a:rPr lang="en-GB" b="1" dirty="0" smtClean="0"/>
              <a:t>Developmental psychology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4509120"/>
            <a:ext cx="7264896" cy="1152128"/>
          </a:xfrm>
        </p:spPr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rgbClr val="717171"/>
                </a:solidFill>
              </a:rPr>
              <a:t>Social development: </a:t>
            </a:r>
          </a:p>
          <a:p>
            <a:r>
              <a:rPr lang="en-GB" b="1" dirty="0" smtClean="0">
                <a:solidFill>
                  <a:srgbClr val="717171"/>
                </a:solidFill>
              </a:rPr>
              <a:t>An introduction to attachment</a:t>
            </a:r>
            <a:endParaRPr lang="en-GB" b="1" dirty="0">
              <a:solidFill>
                <a:srgbClr val="717171"/>
              </a:solidFill>
            </a:endParaRPr>
          </a:p>
        </p:txBody>
      </p:sp>
      <p:pic>
        <p:nvPicPr>
          <p:cNvPr id="4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8680"/>
            <a:ext cx="130188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18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4010"/>
          </a:xfrm>
          <a:solidFill>
            <a:srgbClr val="39B5A6"/>
          </a:solidFill>
        </p:spPr>
        <p:txBody>
          <a:bodyPr/>
          <a:lstStyle/>
          <a:p>
            <a:r>
              <a:rPr lang="en-GB" dirty="0" smtClean="0"/>
              <a:t>Starter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552" y="2348880"/>
            <a:ext cx="8064896" cy="3456384"/>
          </a:xfrm>
          <a:ln w="25400">
            <a:solidFill>
              <a:srgbClr val="39B5A6"/>
            </a:solidFill>
          </a:ln>
        </p:spPr>
        <p:txBody>
          <a:bodyPr>
            <a:noAutofit/>
          </a:bodyPr>
          <a:lstStyle/>
          <a:p>
            <a:pPr marL="457200" indent="-457200">
              <a:buClr>
                <a:srgbClr val="39B5A6"/>
              </a:buClr>
              <a:buFont typeface="+mj-lt"/>
              <a:buAutoNum type="alphaUcPeriod"/>
            </a:pPr>
            <a:r>
              <a:rPr lang="en-GB" sz="1800" dirty="0"/>
              <a:t>I am somewhat uncomfortable being close to others. I find it difficult to trust them completely, </a:t>
            </a:r>
            <a:r>
              <a:rPr lang="en-GB" sz="1800" dirty="0" smtClean="0"/>
              <a:t>or </a:t>
            </a:r>
            <a:r>
              <a:rPr lang="en-GB" sz="1800" dirty="0"/>
              <a:t>to allow myself to depend on them. I am nervous when anyone gets too </a:t>
            </a:r>
            <a:r>
              <a:rPr lang="en-GB" sz="1800" dirty="0" smtClean="0"/>
              <a:t>close </a:t>
            </a:r>
            <a:r>
              <a:rPr lang="en-GB" sz="1800" dirty="0"/>
              <a:t>and often others want me to be more intimate than I feel comfortable being</a:t>
            </a:r>
            <a:r>
              <a:rPr lang="en-GB" sz="1800" dirty="0" smtClean="0"/>
              <a:t>.</a:t>
            </a:r>
          </a:p>
          <a:p>
            <a:pPr marL="457200" indent="-457200">
              <a:buClr>
                <a:srgbClr val="39B5A6"/>
              </a:buClr>
              <a:buFont typeface="+mj-lt"/>
              <a:buAutoNum type="alphaUcPeriod"/>
            </a:pPr>
            <a:endParaRPr lang="en-GB" sz="1000" dirty="0"/>
          </a:p>
          <a:p>
            <a:pPr marL="457200" indent="-457200">
              <a:buClr>
                <a:srgbClr val="39B5A6"/>
              </a:buClr>
              <a:buFont typeface="+mj-lt"/>
              <a:buAutoNum type="alphaUcPeriod"/>
            </a:pPr>
            <a:r>
              <a:rPr lang="en-GB" sz="1800" dirty="0"/>
              <a:t>I find it relatively easy to get close to others and am comfortable depending on them and having them depend on me. I don’t worry about being abandoned or about someone getting too close to me</a:t>
            </a:r>
            <a:r>
              <a:rPr lang="en-GB" sz="1800" dirty="0" smtClean="0"/>
              <a:t>.</a:t>
            </a:r>
          </a:p>
          <a:p>
            <a:pPr marL="457200" indent="-457200">
              <a:buClr>
                <a:srgbClr val="39B5A6"/>
              </a:buClr>
              <a:buFont typeface="+mj-lt"/>
              <a:buAutoNum type="alphaUcPeriod"/>
            </a:pPr>
            <a:endParaRPr lang="en-GB" sz="1000" dirty="0"/>
          </a:p>
          <a:p>
            <a:pPr marL="457200" lvl="0" indent="-457200">
              <a:buClr>
                <a:srgbClr val="39B5A6"/>
              </a:buClr>
              <a:buFont typeface="+mj-lt"/>
              <a:buAutoNum type="alphaUcPeriod"/>
            </a:pPr>
            <a:r>
              <a:rPr lang="en-GB" sz="1800" dirty="0"/>
              <a:t>I find that others are reluctant to get as close as I would like. I often worry that my </a:t>
            </a:r>
            <a:r>
              <a:rPr lang="en-GB" sz="1800" dirty="0" smtClean="0"/>
              <a:t>boyfriend/girlfriend </a:t>
            </a:r>
            <a:r>
              <a:rPr lang="en-GB" sz="1800" dirty="0"/>
              <a:t>doesn’t really love me or won’t want to stay with me. I sometimes scare people </a:t>
            </a:r>
            <a:r>
              <a:rPr lang="en-GB" sz="1800" dirty="0" smtClean="0"/>
              <a:t>away.</a:t>
            </a:r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577" y="1556792"/>
            <a:ext cx="7533392" cy="936104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endParaRPr lang="en-GB" sz="8000" dirty="0"/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99592" y="1772816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Which </a:t>
            </a:r>
            <a:r>
              <a:rPr lang="en-US" b="1" dirty="0"/>
              <a:t>of the 3 statements </a:t>
            </a:r>
            <a:r>
              <a:rPr lang="en-US" b="1" dirty="0" smtClean="0"/>
              <a:t>below reflects </a:t>
            </a:r>
            <a:r>
              <a:rPr lang="en-US" b="1" dirty="0"/>
              <a:t>your view of relationships?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45003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08660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2800" dirty="0">
                <a:cs typeface="Times New Roman" pitchFamily="18" charset="0"/>
              </a:rPr>
              <a:t>Command words: </a:t>
            </a:r>
            <a:br>
              <a:rPr lang="en-GB" sz="2800" dirty="0">
                <a:cs typeface="Times New Roman" pitchFamily="18" charset="0"/>
              </a:rPr>
            </a:br>
            <a:r>
              <a:rPr lang="en-GB" sz="2800" dirty="0">
                <a:cs typeface="Times New Roman" pitchFamily="18" charset="0"/>
              </a:rPr>
              <a:t>The language of the learning outcomes</a:t>
            </a:r>
            <a:endParaRPr lang="en-GB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8254879" cy="3600400"/>
          </a:xfrm>
          <a:ln w="25400">
            <a:solidFill>
              <a:srgbClr val="39B5A6"/>
            </a:solidFill>
          </a:ln>
        </p:spPr>
        <p:txBody>
          <a:bodyPr>
            <a:normAutofit/>
          </a:bodyPr>
          <a:lstStyle/>
          <a:p>
            <a:pPr lvl="0"/>
            <a:endParaRPr lang="en-GB" sz="1000" b="1" dirty="0" smtClean="0">
              <a:solidFill>
                <a:srgbClr val="39B5A6"/>
              </a:solidFill>
            </a:endParaRPr>
          </a:p>
          <a:p>
            <a:pPr lvl="0"/>
            <a:r>
              <a:rPr lang="en-GB" b="1" dirty="0" smtClean="0">
                <a:solidFill>
                  <a:srgbClr val="39B5A6"/>
                </a:solidFill>
              </a:rPr>
              <a:t>Examine</a:t>
            </a:r>
            <a:r>
              <a:rPr lang="en-GB" dirty="0" smtClean="0"/>
              <a:t> </a:t>
            </a:r>
            <a:r>
              <a:rPr lang="en-GB" dirty="0"/>
              <a:t>attachment in childhood and its role in the subsequent formation of relationships</a:t>
            </a:r>
            <a:r>
              <a:rPr lang="en-GB" dirty="0" smtClean="0"/>
              <a:t>.</a:t>
            </a:r>
          </a:p>
          <a:p>
            <a:pPr lvl="0"/>
            <a:endParaRPr lang="en-GB" sz="1000" dirty="0"/>
          </a:p>
          <a:p>
            <a:pPr lvl="0"/>
            <a:r>
              <a:rPr lang="en-GB" b="1" dirty="0">
                <a:solidFill>
                  <a:srgbClr val="39B5A6"/>
                </a:solidFill>
              </a:rPr>
              <a:t>Discuss </a:t>
            </a:r>
            <a:r>
              <a:rPr lang="en-GB" dirty="0"/>
              <a:t>potential effects of deprivation or trauma in childhood on later development</a:t>
            </a:r>
            <a:r>
              <a:rPr lang="en-GB" dirty="0" smtClean="0"/>
              <a:t>.</a:t>
            </a:r>
          </a:p>
          <a:p>
            <a:pPr lvl="0"/>
            <a:endParaRPr lang="en-GB" sz="1000" dirty="0"/>
          </a:p>
          <a:p>
            <a:r>
              <a:rPr lang="en-GB" b="1" dirty="0">
                <a:solidFill>
                  <a:srgbClr val="39B5A6"/>
                </a:solidFill>
              </a:rPr>
              <a:t>Define</a:t>
            </a:r>
            <a:r>
              <a:rPr lang="en-GB" dirty="0"/>
              <a:t> resilience and </a:t>
            </a:r>
            <a:r>
              <a:rPr lang="en-GB" b="1" dirty="0">
                <a:solidFill>
                  <a:srgbClr val="39B5A6"/>
                </a:solidFill>
              </a:rPr>
              <a:t>discuss </a:t>
            </a:r>
            <a:r>
              <a:rPr lang="en-GB" dirty="0"/>
              <a:t>strategies to build resilience.</a:t>
            </a:r>
          </a:p>
          <a:p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5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4000" dirty="0" smtClean="0">
                <a:cs typeface="Times New Roman" pitchFamily="18" charset="0"/>
              </a:rPr>
              <a:t>What are attachments?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8254879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Attachments are </a:t>
            </a:r>
            <a:r>
              <a:rPr lang="en-GB" sz="2400" b="1" dirty="0"/>
              <a:t>close emotional bonds</a:t>
            </a:r>
            <a:r>
              <a:rPr lang="en-GB" sz="2400" dirty="0">
                <a:solidFill>
                  <a:srgbClr val="39B5A6"/>
                </a:solidFill>
              </a:rPr>
              <a:t> </a:t>
            </a:r>
            <a:r>
              <a:rPr lang="en-GB" sz="2400" dirty="0"/>
              <a:t>between two people </a:t>
            </a:r>
            <a:r>
              <a:rPr lang="en-GB" sz="2400" dirty="0" smtClean="0"/>
              <a:t>characterized </a:t>
            </a:r>
            <a:r>
              <a:rPr lang="en-GB" sz="2400" dirty="0"/>
              <a:t>by (</a:t>
            </a:r>
            <a:r>
              <a:rPr lang="en-GB" sz="2400" dirty="0" err="1"/>
              <a:t>Maccoby</a:t>
            </a:r>
            <a:r>
              <a:rPr lang="en-GB" sz="2400" dirty="0"/>
              <a:t> 1980</a:t>
            </a:r>
            <a:r>
              <a:rPr lang="en-GB" sz="2400" dirty="0" smtClean="0"/>
              <a:t>):</a:t>
            </a:r>
            <a:endParaRPr lang="en-GB" sz="2400" dirty="0"/>
          </a:p>
          <a:p>
            <a:pPr marL="457200" indent="-457200">
              <a:buClr>
                <a:srgbClr val="39B5A6"/>
              </a:buClr>
            </a:pPr>
            <a:r>
              <a:rPr lang="en-GB" sz="2400" dirty="0"/>
              <a:t>Distress on separation</a:t>
            </a:r>
          </a:p>
          <a:p>
            <a:pPr marL="457200" indent="-457200">
              <a:buClr>
                <a:srgbClr val="39B5A6"/>
              </a:buClr>
            </a:pPr>
            <a:r>
              <a:rPr lang="en-GB" sz="2400" dirty="0"/>
              <a:t>Joy at reunion </a:t>
            </a:r>
          </a:p>
          <a:p>
            <a:pPr marL="457200" indent="-457200">
              <a:buClr>
                <a:srgbClr val="39B5A6"/>
              </a:buClr>
            </a:pPr>
            <a:r>
              <a:rPr lang="en-GB" sz="2400" dirty="0"/>
              <a:t>Seeking proximity</a:t>
            </a:r>
          </a:p>
          <a:p>
            <a:pPr marL="457200" indent="-457200">
              <a:buClr>
                <a:srgbClr val="39B5A6"/>
              </a:buClr>
            </a:pPr>
            <a:r>
              <a:rPr lang="en-GB" sz="2400" dirty="0"/>
              <a:t>Orientation of behaviour towards the </a:t>
            </a:r>
            <a:r>
              <a:rPr lang="en-GB" sz="2400" dirty="0" smtClean="0"/>
              <a:t>other.</a:t>
            </a:r>
            <a:endParaRPr lang="en-GB" sz="2400" dirty="0"/>
          </a:p>
          <a:p>
            <a:pPr marL="0" indent="0">
              <a:buNone/>
            </a:pPr>
            <a:r>
              <a:rPr lang="en-GB" sz="2400" dirty="0"/>
              <a:t>Bowlby’s attachment theory </a:t>
            </a:r>
            <a:r>
              <a:rPr lang="en-GB" sz="2400" dirty="0" smtClean="0"/>
              <a:t>emphasizes </a:t>
            </a:r>
            <a:r>
              <a:rPr lang="en-GB" sz="2400" dirty="0"/>
              <a:t>the importance of attachments in later </a:t>
            </a:r>
            <a:r>
              <a:rPr lang="en-GB" sz="2400" dirty="0" smtClean="0"/>
              <a:t>development/relationships</a:t>
            </a:r>
            <a:r>
              <a:rPr lang="en-GB" sz="2400" dirty="0"/>
              <a:t>. </a:t>
            </a:r>
          </a:p>
          <a:p>
            <a:pPr marL="0" indent="0">
              <a:buNone/>
            </a:pPr>
            <a:r>
              <a:rPr lang="en-GB" sz="2400" dirty="0"/>
              <a:t>It also provides much of the basis for interventions to build </a:t>
            </a:r>
            <a:r>
              <a:rPr lang="en-GB" sz="2400" dirty="0" smtClean="0"/>
              <a:t>resilience.  </a:t>
            </a:r>
            <a:endParaRPr lang="en-GB" sz="2400" dirty="0"/>
          </a:p>
          <a:p>
            <a:pPr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41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600" dirty="0" smtClean="0"/>
              <a:t>Bowlby’s attachment theory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8147248" cy="4248472"/>
          </a:xfrm>
          <a:ln w="25400">
            <a:solidFill>
              <a:srgbClr val="39B5A6"/>
            </a:solidFill>
          </a:ln>
        </p:spPr>
        <p:txBody>
          <a:bodyPr>
            <a:noAutofit/>
          </a:bodyPr>
          <a:lstStyle/>
          <a:p>
            <a:pPr>
              <a:buClr>
                <a:srgbClr val="39B5A6"/>
              </a:buClr>
            </a:pPr>
            <a:r>
              <a:rPr lang="en-GB" sz="2000" dirty="0"/>
              <a:t>Attachment is based on </a:t>
            </a:r>
            <a:r>
              <a:rPr lang="en-GB" sz="2000" b="1" dirty="0"/>
              <a:t>instincts</a:t>
            </a:r>
            <a:r>
              <a:rPr lang="en-GB" sz="2000" dirty="0"/>
              <a:t> which aid survival. Babies possess instincts (crying </a:t>
            </a:r>
            <a:r>
              <a:rPr lang="en-GB" sz="2000" dirty="0" smtClean="0"/>
              <a:t>and </a:t>
            </a:r>
            <a:r>
              <a:rPr lang="en-GB" sz="2000" dirty="0"/>
              <a:t>smiling</a:t>
            </a:r>
            <a:r>
              <a:rPr lang="en-GB" sz="2000" dirty="0" smtClean="0"/>
              <a:t>) which </a:t>
            </a:r>
            <a:r>
              <a:rPr lang="en-GB" sz="2000" dirty="0"/>
              <a:t>provoke caregiving and parents have instincts to </a:t>
            </a:r>
            <a:r>
              <a:rPr lang="en-GB" sz="2000" dirty="0" smtClean="0"/>
              <a:t>respond.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2000" dirty="0"/>
              <a:t>Babies form an attachment to one person which is more important than the rest </a:t>
            </a:r>
            <a:r>
              <a:rPr lang="en-GB" sz="2000" dirty="0" smtClean="0"/>
              <a:t>(</a:t>
            </a:r>
            <a:r>
              <a:rPr lang="en-GB" sz="2000" b="1" dirty="0" err="1" smtClean="0"/>
              <a:t>monotropy</a:t>
            </a:r>
            <a:r>
              <a:rPr lang="en-GB" sz="2000" dirty="0" smtClean="0"/>
              <a:t>).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2000" dirty="0"/>
              <a:t>This attachment should be </a:t>
            </a:r>
            <a:r>
              <a:rPr lang="en-GB" sz="2000" dirty="0" smtClean="0"/>
              <a:t>formed before </a:t>
            </a:r>
            <a:r>
              <a:rPr lang="en-GB" sz="2000" dirty="0"/>
              <a:t>the age of 3 </a:t>
            </a:r>
            <a:r>
              <a:rPr lang="en-GB" sz="2000" dirty="0" smtClean="0"/>
              <a:t>years </a:t>
            </a:r>
            <a:r>
              <a:rPr lang="en-GB" sz="2000" dirty="0"/>
              <a:t>or emotional damage will result (</a:t>
            </a:r>
            <a:r>
              <a:rPr lang="en-GB" sz="2000" b="1" dirty="0"/>
              <a:t>sensitive period</a:t>
            </a:r>
            <a:r>
              <a:rPr lang="en-GB" sz="2000" dirty="0" smtClean="0"/>
              <a:t>).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2000" dirty="0" smtClean="0"/>
              <a:t>This </a:t>
            </a:r>
            <a:r>
              <a:rPr lang="en-GB" sz="2000" dirty="0"/>
              <a:t>attachment provides the baby with an </a:t>
            </a:r>
            <a:r>
              <a:rPr lang="en-GB" sz="2000" b="1" dirty="0"/>
              <a:t>internal working model</a:t>
            </a:r>
            <a:r>
              <a:rPr lang="en-GB" sz="2000" dirty="0"/>
              <a:t> of how relationships work which shapes later relationships</a:t>
            </a:r>
            <a:r>
              <a:rPr lang="en-GB" sz="2000" dirty="0" smtClean="0"/>
              <a:t>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2000" dirty="0"/>
              <a:t>Disruption to the attachment may have serious emotional </a:t>
            </a:r>
            <a:r>
              <a:rPr lang="en-GB" sz="2000" dirty="0" smtClean="0"/>
              <a:t>consequences. </a:t>
            </a:r>
            <a:endParaRPr lang="en-GB" sz="2000" dirty="0"/>
          </a:p>
          <a:p>
            <a:endParaRPr lang="en-GB" sz="16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20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dirty="0" smtClean="0">
                <a:cs typeface="Times New Roman" pitchFamily="18" charset="0"/>
              </a:rPr>
              <a:t>Hazan</a:t>
            </a:r>
            <a:r>
              <a:rPr lang="en-GB" sz="4000" dirty="0" smtClean="0">
                <a:cs typeface="Times New Roman" pitchFamily="18" charset="0"/>
              </a:rPr>
              <a:t> and Shaver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844824"/>
            <a:ext cx="8208912" cy="420933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dirty="0"/>
              <a:t>Readers of a local newspaper were asked to </a:t>
            </a:r>
            <a:r>
              <a:rPr lang="en-GB" dirty="0" smtClean="0"/>
              <a:t>:</a:t>
            </a:r>
          </a:p>
          <a:p>
            <a:pPr>
              <a:buNone/>
            </a:pPr>
            <a:endParaRPr lang="en-GB" sz="1100" dirty="0"/>
          </a:p>
          <a:p>
            <a:pPr>
              <a:buClr>
                <a:srgbClr val="39B5A6"/>
              </a:buClr>
            </a:pPr>
            <a:r>
              <a:rPr lang="en-GB" dirty="0" smtClean="0"/>
              <a:t>Choose </a:t>
            </a:r>
            <a:r>
              <a:rPr lang="en-GB" dirty="0"/>
              <a:t>one of 3 descriptions that </a:t>
            </a:r>
            <a:r>
              <a:rPr lang="en-GB" dirty="0" smtClean="0"/>
              <a:t>characterized </a:t>
            </a:r>
            <a:r>
              <a:rPr lang="en-GB" dirty="0"/>
              <a:t>their experience of romantic relationships. </a:t>
            </a:r>
            <a:endParaRPr lang="en-GB" dirty="0" smtClean="0"/>
          </a:p>
          <a:p>
            <a:pPr>
              <a:buClr>
                <a:srgbClr val="39B5A6"/>
              </a:buClr>
            </a:pPr>
            <a:endParaRPr lang="en-GB" sz="1100" dirty="0"/>
          </a:p>
          <a:p>
            <a:pPr>
              <a:buClr>
                <a:srgbClr val="39B5A6"/>
              </a:buClr>
            </a:pPr>
            <a:r>
              <a:rPr lang="en-GB" dirty="0"/>
              <a:t>Tick items from a checklist of adjectives to describe the relationship with their </a:t>
            </a:r>
            <a:r>
              <a:rPr lang="en-GB" dirty="0" smtClean="0"/>
              <a:t>parents.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dirty="0" smtClean="0"/>
              <a:t>Answer </a:t>
            </a:r>
            <a:r>
              <a:rPr lang="en-GB" dirty="0"/>
              <a:t>questions about how long their adult relationships had lasted. </a:t>
            </a:r>
            <a:endParaRPr lang="en-GB" dirty="0" smtClean="0"/>
          </a:p>
          <a:p>
            <a:endParaRPr lang="en-GB" sz="1000" dirty="0"/>
          </a:p>
          <a:p>
            <a:pPr marL="0" indent="0">
              <a:buNone/>
            </a:pPr>
            <a:r>
              <a:rPr lang="en-GB" dirty="0"/>
              <a:t>Hazan and Shaver analysed 630 </a:t>
            </a:r>
            <a:r>
              <a:rPr lang="en-GB" dirty="0" smtClean="0"/>
              <a:t>responses and </a:t>
            </a:r>
            <a:r>
              <a:rPr lang="en-GB" dirty="0"/>
              <a:t>repeated the exercise with 108 first year university students. </a:t>
            </a:r>
            <a:endParaRPr lang="en-GB" dirty="0" smtClean="0"/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r>
              <a:rPr lang="en-GB" dirty="0"/>
              <a:t>They found clear links between childhood attachments with </a:t>
            </a:r>
            <a:r>
              <a:rPr lang="en-GB" dirty="0" smtClean="0"/>
              <a:t>parents and </a:t>
            </a:r>
            <a:r>
              <a:rPr lang="en-GB" dirty="0"/>
              <a:t>later adult </a:t>
            </a:r>
            <a:r>
              <a:rPr lang="en-GB" dirty="0" smtClean="0"/>
              <a:t>relationships.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531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600" dirty="0" smtClean="0">
                <a:cs typeface="Times New Roman" pitchFamily="18" charset="0"/>
              </a:rPr>
              <a:t>Centrality of </a:t>
            </a:r>
            <a:r>
              <a:rPr lang="en-GB" sz="3600" dirty="0" err="1" smtClean="0">
                <a:cs typeface="Times New Roman" pitchFamily="18" charset="0"/>
              </a:rPr>
              <a:t>Bowlby’s</a:t>
            </a:r>
            <a:r>
              <a:rPr lang="en-GB" sz="3600" dirty="0" smtClean="0">
                <a:cs typeface="Times New Roman" pitchFamily="18" charset="0"/>
              </a:rPr>
              <a:t> theory</a:t>
            </a:r>
            <a:endParaRPr lang="en-GB" sz="3600" dirty="0"/>
          </a:p>
        </p:txBody>
      </p:sp>
      <p:pic>
        <p:nvPicPr>
          <p:cNvPr id="7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graphicFrame>
        <p:nvGraphicFramePr>
          <p:cNvPr id="9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264299"/>
              </p:ext>
            </p:extLst>
          </p:nvPr>
        </p:nvGraphicFramePr>
        <p:xfrm>
          <a:off x="899592" y="1772816"/>
          <a:ext cx="7467600" cy="406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11527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495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Developmental psychology</vt:lpstr>
      <vt:lpstr>Starter activity</vt:lpstr>
      <vt:lpstr>Command words:  The language of the learning outcomes</vt:lpstr>
      <vt:lpstr>What are attachments?</vt:lpstr>
      <vt:lpstr>Bowlby’s attachment theory</vt:lpstr>
      <vt:lpstr>Hazan and Shaver</vt:lpstr>
      <vt:lpstr>Centrality of Bowlby’s theory</vt:lpstr>
    </vt:vector>
  </TitlesOfParts>
  <Company>Hachette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Beth.Cleall</dc:creator>
  <cp:lastModifiedBy>Beth.Cleall</cp:lastModifiedBy>
  <cp:revision>18</cp:revision>
  <dcterms:created xsi:type="dcterms:W3CDTF">2013-04-15T10:21:38Z</dcterms:created>
  <dcterms:modified xsi:type="dcterms:W3CDTF">2013-04-18T14:09:20Z</dcterms:modified>
</cp:coreProperties>
</file>