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5A6"/>
    <a:srgbClr val="717171"/>
    <a:srgbClr val="3BBBAC"/>
    <a:srgbClr val="3BBBB8"/>
    <a:srgbClr val="3DBD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DA6EEC-7FF3-4F22-83CB-75316F0A7CD0}" type="datetimeFigureOut">
              <a:rPr lang="en-GB" smtClean="0"/>
              <a:t>09/05/2013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70136D-812C-444B-A837-AA7B7C3C8911}" type="slidenum">
              <a:rPr lang="en-GB" smtClean="0"/>
              <a:t>‹#›</a:t>
            </a:fld>
            <a:endParaRPr lang="en-GB"/>
          </a:p>
        </p:txBody>
      </p:sp>
    </p:spTree>
    <p:extLst>
      <p:ext uri="{BB962C8B-B14F-4D97-AF65-F5344CB8AC3E}">
        <p14:creationId xmlns:p14="http://schemas.microsoft.com/office/powerpoint/2010/main" val="898748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F7657EB-F6F6-407F-BB04-9BD15047BAD2}"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3628431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E2F45C-E4D5-4F4F-966E-47FF33F9CC05}"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65507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7742948-800F-49C1-926B-F138F737B2C8}"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4177567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4F97906-FE07-4B77-90B1-FAB8EC53E253}"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46257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EB28CD-E7B2-41EE-84DB-B0AB395432EA}"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067338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A31595E-1CBA-4B11-A708-5DAE6A700B5B}"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632868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0B9165A-3A90-49C1-9222-AA3690403937}" type="datetime1">
              <a:rPr lang="en-GB" smtClean="0"/>
              <a:t>09/05/2013</a:t>
            </a:fld>
            <a:endParaRPr lang="en-GB"/>
          </a:p>
        </p:txBody>
      </p:sp>
      <p:sp>
        <p:nvSpPr>
          <p:cNvPr id="8" name="Footer Placeholder 7"/>
          <p:cNvSpPr>
            <a:spLocks noGrp="1"/>
          </p:cNvSpPr>
          <p:nvPr>
            <p:ph type="ftr" sz="quarter" idx="11"/>
          </p:nvPr>
        </p:nvSpPr>
        <p:spPr/>
        <p:txBody>
          <a:bodyPr/>
          <a:lstStyle/>
          <a:p>
            <a:r>
              <a:rPr lang="en-GB" smtClean="0"/>
              <a:t>© Hodder &amp; Stoughton 2013</a:t>
            </a:r>
            <a:endParaRPr lang="en-GB"/>
          </a:p>
        </p:txBody>
      </p:sp>
      <p:sp>
        <p:nvSpPr>
          <p:cNvPr id="9" name="Slide Number Placeholder 8"/>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05715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C5E0269-7030-43EA-9497-B8C88D3C0C7D}" type="datetime1">
              <a:rPr lang="en-GB" smtClean="0"/>
              <a:t>09/05/2013</a:t>
            </a:fld>
            <a:endParaRPr lang="en-GB"/>
          </a:p>
        </p:txBody>
      </p:sp>
      <p:sp>
        <p:nvSpPr>
          <p:cNvPr id="4" name="Footer Placeholder 3"/>
          <p:cNvSpPr>
            <a:spLocks noGrp="1"/>
          </p:cNvSpPr>
          <p:nvPr>
            <p:ph type="ftr" sz="quarter" idx="11"/>
          </p:nvPr>
        </p:nvSpPr>
        <p:spPr/>
        <p:txBody>
          <a:bodyPr/>
          <a:lstStyle/>
          <a:p>
            <a:r>
              <a:rPr lang="en-GB" smtClean="0"/>
              <a:t>© Hodder &amp; Stoughton 2013</a:t>
            </a:r>
            <a:endParaRPr lang="en-GB"/>
          </a:p>
        </p:txBody>
      </p:sp>
      <p:sp>
        <p:nvSpPr>
          <p:cNvPr id="5" name="Slide Number Placeholder 4"/>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963658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536774-30D5-49F6-935F-2FB0D3C45EB2}" type="datetime1">
              <a:rPr lang="en-GB" smtClean="0"/>
              <a:t>09/05/2013</a:t>
            </a:fld>
            <a:endParaRPr lang="en-GB"/>
          </a:p>
        </p:txBody>
      </p:sp>
      <p:sp>
        <p:nvSpPr>
          <p:cNvPr id="3" name="Footer Placeholder 2"/>
          <p:cNvSpPr>
            <a:spLocks noGrp="1"/>
          </p:cNvSpPr>
          <p:nvPr>
            <p:ph type="ftr" sz="quarter" idx="11"/>
          </p:nvPr>
        </p:nvSpPr>
        <p:spPr/>
        <p:txBody>
          <a:bodyPr/>
          <a:lstStyle/>
          <a:p>
            <a:r>
              <a:rPr lang="en-GB" smtClean="0"/>
              <a:t>© Hodder &amp; Stoughton 2013</a:t>
            </a:r>
            <a:endParaRPr lang="en-GB"/>
          </a:p>
        </p:txBody>
      </p:sp>
      <p:sp>
        <p:nvSpPr>
          <p:cNvPr id="4" name="Slide Number Placeholder 3"/>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4211143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41964-3700-47D4-9255-AA81982AD901}"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3985263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639E10-A2A5-4A35-897D-E95BE3E43418}"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481207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9B5A6">
            <a:alpha val="16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A6BD80-A9E5-40C0-8C4E-C3966F0AFB93}" type="datetime1">
              <a:rPr lang="en-GB" smtClean="0"/>
              <a:t>09/05/2013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 Hodder &amp; Stoughton 2013</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A5A782-535E-4723-A92B-26C0183864B4}" type="slidenum">
              <a:rPr lang="en-GB" smtClean="0"/>
              <a:t>‹#›</a:t>
            </a:fld>
            <a:endParaRPr lang="en-GB"/>
          </a:p>
        </p:txBody>
      </p:sp>
    </p:spTree>
    <p:extLst>
      <p:ext uri="{BB962C8B-B14F-4D97-AF65-F5344CB8AC3E}">
        <p14:creationId xmlns:p14="http://schemas.microsoft.com/office/powerpoint/2010/main" val="3029831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924944"/>
            <a:ext cx="7772400" cy="1470025"/>
          </a:xfrm>
        </p:spPr>
        <p:txBody>
          <a:bodyPr/>
          <a:lstStyle/>
          <a:p>
            <a:r>
              <a:rPr lang="en-GB" b="1" dirty="0" smtClean="0"/>
              <a:t>Biological level of analysis</a:t>
            </a:r>
            <a:endParaRPr lang="en-GB" b="1" dirty="0"/>
          </a:p>
        </p:txBody>
      </p:sp>
      <p:sp>
        <p:nvSpPr>
          <p:cNvPr id="3" name="Subtitle 2"/>
          <p:cNvSpPr>
            <a:spLocks noGrp="1"/>
          </p:cNvSpPr>
          <p:nvPr>
            <p:ph type="subTitle" idx="1"/>
          </p:nvPr>
        </p:nvSpPr>
        <p:spPr>
          <a:xfrm>
            <a:off x="1331640" y="4509120"/>
            <a:ext cx="6400800" cy="694928"/>
          </a:xfrm>
        </p:spPr>
        <p:txBody>
          <a:bodyPr/>
          <a:lstStyle/>
          <a:p>
            <a:r>
              <a:rPr lang="en-GB" b="1" dirty="0" smtClean="0">
                <a:solidFill>
                  <a:srgbClr val="717171"/>
                </a:solidFill>
              </a:rPr>
              <a:t>Physiology and behaviour</a:t>
            </a:r>
            <a:endParaRPr lang="en-GB" b="1" dirty="0">
              <a:solidFill>
                <a:srgbClr val="717171"/>
              </a:solidFill>
            </a:endParaRPr>
          </a:p>
        </p:txBody>
      </p:sp>
      <p:pic>
        <p:nvPicPr>
          <p:cNvPr id="4"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548680"/>
            <a:ext cx="1301884" cy="18000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r>
              <a:rPr lang="en-GB" smtClean="0"/>
              <a:t>© Hodder &amp; Stoughton 2013</a:t>
            </a:r>
            <a:endParaRPr lang="en-GB"/>
          </a:p>
        </p:txBody>
      </p:sp>
    </p:spTree>
    <p:extLst>
      <p:ext uri="{BB962C8B-B14F-4D97-AF65-F5344CB8AC3E}">
        <p14:creationId xmlns:p14="http://schemas.microsoft.com/office/powerpoint/2010/main" val="600182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4010"/>
          </a:xfrm>
          <a:solidFill>
            <a:srgbClr val="39B5A6"/>
          </a:solidFill>
        </p:spPr>
        <p:txBody>
          <a:bodyPr/>
          <a:lstStyle/>
          <a:p>
            <a:r>
              <a:rPr lang="en-GB" dirty="0" smtClean="0"/>
              <a:t>Activity</a:t>
            </a:r>
            <a:endParaRPr lang="en-GB" dirty="0"/>
          </a:p>
        </p:txBody>
      </p:sp>
      <p:sp>
        <p:nvSpPr>
          <p:cNvPr id="3" name="Content Placeholder 2"/>
          <p:cNvSpPr>
            <a:spLocks noGrp="1"/>
          </p:cNvSpPr>
          <p:nvPr>
            <p:ph sz="half" idx="1"/>
          </p:nvPr>
        </p:nvSpPr>
        <p:spPr>
          <a:xfrm>
            <a:off x="467544" y="1844824"/>
            <a:ext cx="4038600" cy="4320480"/>
          </a:xfrm>
          <a:ln w="25400">
            <a:solidFill>
              <a:srgbClr val="39B5A6"/>
            </a:solidFill>
          </a:ln>
        </p:spPr>
        <p:txBody>
          <a:bodyPr>
            <a:noAutofit/>
          </a:bodyPr>
          <a:lstStyle/>
          <a:p>
            <a:pPr>
              <a:buClr>
                <a:srgbClr val="39B5A6"/>
              </a:buClr>
            </a:pPr>
            <a:r>
              <a:rPr lang="en-GB" sz="1600" dirty="0"/>
              <a:t>Alf is an experienced taxi driver whose job involves ferrying passengers around London every day in his </a:t>
            </a:r>
            <a:r>
              <a:rPr lang="en-GB" sz="1600" dirty="0" smtClean="0"/>
              <a:t>cab.</a:t>
            </a:r>
          </a:p>
          <a:p>
            <a:pPr>
              <a:buClr>
                <a:srgbClr val="39B5A6"/>
              </a:buClr>
            </a:pPr>
            <a:endParaRPr lang="en-GB" sz="1000" dirty="0"/>
          </a:p>
          <a:p>
            <a:pPr>
              <a:buClr>
                <a:srgbClr val="39B5A6"/>
              </a:buClr>
            </a:pPr>
            <a:r>
              <a:rPr lang="en-GB" sz="1600" dirty="0"/>
              <a:t>Alf never gets lost and he knows the location of all 25,000 streets and every possible route within 6 miles of the centre of </a:t>
            </a:r>
            <a:r>
              <a:rPr lang="en-GB" sz="1600" dirty="0" smtClean="0"/>
              <a:t>London.</a:t>
            </a:r>
          </a:p>
          <a:p>
            <a:pPr>
              <a:buClr>
                <a:srgbClr val="39B5A6"/>
              </a:buClr>
            </a:pPr>
            <a:endParaRPr lang="en-GB" sz="1000" dirty="0"/>
          </a:p>
          <a:p>
            <a:pPr>
              <a:buClr>
                <a:srgbClr val="39B5A6"/>
              </a:buClr>
            </a:pPr>
            <a:r>
              <a:rPr lang="en-GB" sz="1600" dirty="0"/>
              <a:t>Before becoming a taxi driver he spent over 3 years ‘doing the knowledge’, which involves learning all possible destinations and routes off by </a:t>
            </a:r>
            <a:r>
              <a:rPr lang="en-GB" sz="1600" dirty="0" smtClean="0"/>
              <a:t>heart.</a:t>
            </a:r>
          </a:p>
          <a:p>
            <a:pPr>
              <a:buClr>
                <a:srgbClr val="39B5A6"/>
              </a:buClr>
            </a:pPr>
            <a:endParaRPr lang="en-GB" sz="1000" dirty="0"/>
          </a:p>
          <a:p>
            <a:pPr>
              <a:buClr>
                <a:srgbClr val="39B5A6"/>
              </a:buClr>
            </a:pPr>
            <a:r>
              <a:rPr lang="en-GB" sz="1600" dirty="0"/>
              <a:t>He had to pass a strict examination </a:t>
            </a:r>
            <a:r>
              <a:rPr lang="en-GB" sz="1600" dirty="0" smtClean="0"/>
              <a:t>of ‘the </a:t>
            </a:r>
            <a:r>
              <a:rPr lang="en-GB" sz="1600" dirty="0"/>
              <a:t>knowledge’ before he was granted his taxi </a:t>
            </a:r>
            <a:r>
              <a:rPr lang="en-GB" sz="1600" dirty="0" smtClean="0"/>
              <a:t>driver’s licence.</a:t>
            </a:r>
            <a:endParaRPr lang="en-GB" sz="1600" dirty="0"/>
          </a:p>
          <a:p>
            <a:endParaRPr lang="en-GB" sz="1800"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8"/>
          <p:cNvSpPr>
            <a:spLocks noGrp="1"/>
          </p:cNvSpPr>
          <p:nvPr>
            <p:ph type="ftr" sz="quarter" idx="11"/>
          </p:nvPr>
        </p:nvSpPr>
        <p:spPr/>
        <p:txBody>
          <a:bodyPr/>
          <a:lstStyle/>
          <a:p>
            <a:r>
              <a:rPr lang="en-GB" smtClean="0"/>
              <a:t>© Hodder &amp; Stoughton 2013</a:t>
            </a:r>
            <a:endParaRPr lang="en-GB"/>
          </a:p>
        </p:txBody>
      </p:sp>
      <p:sp>
        <p:nvSpPr>
          <p:cNvPr id="4" name="Content Placeholder 3"/>
          <p:cNvSpPr>
            <a:spLocks noGrp="1"/>
          </p:cNvSpPr>
          <p:nvPr>
            <p:ph sz="half" idx="2"/>
          </p:nvPr>
        </p:nvSpPr>
        <p:spPr>
          <a:xfrm>
            <a:off x="4674012" y="2348880"/>
            <a:ext cx="4038600" cy="2808312"/>
          </a:xfrm>
        </p:spPr>
        <p:txBody>
          <a:bodyPr>
            <a:normAutofit fontScale="25000" lnSpcReduction="20000"/>
          </a:bodyPr>
          <a:lstStyle/>
          <a:p>
            <a:pPr marL="360000" indent="-360000">
              <a:spcBef>
                <a:spcPts val="0"/>
              </a:spcBef>
              <a:buClr>
                <a:srgbClr val="39B5A6"/>
              </a:buClr>
              <a:buAutoNum type="arabicPeriod"/>
            </a:pPr>
            <a:r>
              <a:rPr lang="en-GB" sz="8000" dirty="0" smtClean="0"/>
              <a:t>Alf </a:t>
            </a:r>
            <a:r>
              <a:rPr lang="en-GB" sz="8000" dirty="0"/>
              <a:t>evidently has an incredible memory of London’s streets and routes, but is this because he has a different type of brain than most people</a:t>
            </a:r>
            <a:r>
              <a:rPr lang="en-GB" sz="8000" dirty="0" smtClean="0"/>
              <a:t>?</a:t>
            </a:r>
          </a:p>
          <a:p>
            <a:pPr marL="1371600" indent="-1371600">
              <a:spcBef>
                <a:spcPts val="0"/>
              </a:spcBef>
              <a:buClr>
                <a:srgbClr val="39B5A6"/>
              </a:buClr>
              <a:buAutoNum type="arabicPeriod"/>
            </a:pPr>
            <a:endParaRPr lang="en-GB" sz="4000" dirty="0"/>
          </a:p>
          <a:p>
            <a:pPr marL="360000" indent="-360000">
              <a:spcBef>
                <a:spcPts val="0"/>
              </a:spcBef>
              <a:buClr>
                <a:srgbClr val="39B5A6"/>
              </a:buClr>
              <a:buFont typeface="+mj-lt"/>
              <a:buAutoNum type="arabicPeriod"/>
            </a:pPr>
            <a:r>
              <a:rPr lang="en-GB" sz="8000" dirty="0" smtClean="0"/>
              <a:t>Maybe </a:t>
            </a:r>
            <a:r>
              <a:rPr lang="en-GB" sz="8000" dirty="0"/>
              <a:t>learning all the destinations and routes changed the physical structure of his brain in some way, but consider how could we test if this was so</a:t>
            </a:r>
            <a:r>
              <a:rPr lang="en-GB" sz="8000" dirty="0" smtClean="0"/>
              <a:t>?</a:t>
            </a:r>
          </a:p>
          <a:p>
            <a:pPr marL="0" indent="0">
              <a:spcBef>
                <a:spcPts val="0"/>
              </a:spcBef>
              <a:buNone/>
            </a:pPr>
            <a:endParaRPr lang="en-GB" sz="8000" dirty="0"/>
          </a:p>
          <a:p>
            <a:endParaRPr lang="en-GB" dirty="0"/>
          </a:p>
        </p:txBody>
      </p:sp>
    </p:spTree>
    <p:extLst>
      <p:ext uri="{BB962C8B-B14F-4D97-AF65-F5344CB8AC3E}">
        <p14:creationId xmlns:p14="http://schemas.microsoft.com/office/powerpoint/2010/main" val="2445003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08660" cy="1172705"/>
          </a:xfrm>
          <a:solidFill>
            <a:srgbClr val="39B5A6"/>
          </a:solidFill>
        </p:spPr>
        <p:txBody>
          <a:bodyPr>
            <a:normAutofit/>
          </a:bodyPr>
          <a:lstStyle/>
          <a:p>
            <a:r>
              <a:rPr lang="en-GB" dirty="0" smtClean="0">
                <a:latin typeface="+mn-lt"/>
                <a:ea typeface="Malgun Gothic" pitchFamily="34" charset="-127"/>
              </a:rPr>
              <a:t>Neural</a:t>
            </a:r>
            <a:r>
              <a:rPr lang="en-GB" sz="4800" dirty="0" smtClean="0">
                <a:latin typeface="+mn-lt"/>
                <a:ea typeface="Malgun Gothic" pitchFamily="34" charset="-127"/>
              </a:rPr>
              <a:t> plasticity</a:t>
            </a:r>
            <a:endParaRPr lang="en-GB" sz="4800" dirty="0">
              <a:latin typeface="+mn-lt"/>
            </a:endParaRPr>
          </a:p>
        </p:txBody>
      </p:sp>
      <p:sp>
        <p:nvSpPr>
          <p:cNvPr id="3" name="Content Placeholder 2"/>
          <p:cNvSpPr>
            <a:spLocks noGrp="1"/>
          </p:cNvSpPr>
          <p:nvPr>
            <p:ph sz="half" idx="1"/>
          </p:nvPr>
        </p:nvSpPr>
        <p:spPr>
          <a:xfrm>
            <a:off x="457200" y="1600200"/>
            <a:ext cx="4038600" cy="3484983"/>
          </a:xfrm>
        </p:spPr>
        <p:txBody>
          <a:bodyPr>
            <a:normAutofit fontScale="25000" lnSpcReduction="20000"/>
          </a:bodyPr>
          <a:lstStyle/>
          <a:p>
            <a:pPr>
              <a:buClr>
                <a:srgbClr val="39B5A6"/>
              </a:buClr>
            </a:pPr>
            <a:r>
              <a:rPr lang="en-GB" sz="6000" b="1" dirty="0"/>
              <a:t>Neural plasticity </a:t>
            </a:r>
            <a:r>
              <a:rPr lang="en-GB" sz="6000" dirty="0"/>
              <a:t>is the ability of the nervous system, especially the brain, to alter the number of neurons and/or connections between them in response to environmental influences</a:t>
            </a:r>
            <a:r>
              <a:rPr lang="en-GB" sz="6000" dirty="0" smtClean="0"/>
              <a:t>.</a:t>
            </a:r>
          </a:p>
          <a:p>
            <a:pPr>
              <a:buClr>
                <a:srgbClr val="39B5A6"/>
              </a:buClr>
            </a:pPr>
            <a:endParaRPr lang="en-GB" sz="4000" dirty="0"/>
          </a:p>
          <a:p>
            <a:pPr>
              <a:buClr>
                <a:srgbClr val="39B5A6"/>
              </a:buClr>
            </a:pPr>
            <a:r>
              <a:rPr lang="en-GB" sz="6000" dirty="0"/>
              <a:t>The development of sophisticated scanning techniques has allowed researchers to see evidence of </a:t>
            </a:r>
            <a:r>
              <a:rPr lang="en-GB" sz="6000" b="1" dirty="0"/>
              <a:t>neurogenesis</a:t>
            </a:r>
            <a:r>
              <a:rPr lang="en-GB" sz="6000" dirty="0"/>
              <a:t>, where new neurons grow in certain brain </a:t>
            </a:r>
            <a:r>
              <a:rPr lang="en-GB" sz="6000" dirty="0" smtClean="0"/>
              <a:t>areas.</a:t>
            </a:r>
          </a:p>
          <a:p>
            <a:pPr>
              <a:buClr>
                <a:srgbClr val="39B5A6"/>
              </a:buClr>
            </a:pPr>
            <a:endParaRPr lang="en-GB" sz="4000" dirty="0"/>
          </a:p>
          <a:p>
            <a:pPr>
              <a:buClr>
                <a:srgbClr val="39B5A6"/>
              </a:buClr>
            </a:pPr>
            <a:r>
              <a:rPr lang="en-GB" sz="6000" dirty="0"/>
              <a:t>This has especially been </a:t>
            </a:r>
            <a:r>
              <a:rPr lang="en-GB" sz="6000" dirty="0" smtClean="0"/>
              <a:t>seen </a:t>
            </a:r>
            <a:r>
              <a:rPr lang="en-GB" sz="6000" dirty="0"/>
              <a:t>in regions of the </a:t>
            </a:r>
            <a:r>
              <a:rPr lang="en-GB" sz="6000" b="1" dirty="0"/>
              <a:t>hippocampus</a:t>
            </a:r>
            <a:r>
              <a:rPr lang="en-GB" sz="6000" i="1" dirty="0"/>
              <a:t>, </a:t>
            </a:r>
            <a:r>
              <a:rPr lang="en-GB" sz="6000" dirty="0"/>
              <a:t>a brain area associated with memory, which suggests that memories are encoded in brain structure through the production of new </a:t>
            </a:r>
            <a:r>
              <a:rPr lang="en-GB" sz="6000" dirty="0" smtClean="0"/>
              <a:t>neurons.</a:t>
            </a:r>
            <a:endParaRPr lang="en-GB" sz="6000" dirty="0"/>
          </a:p>
          <a:p>
            <a:endParaRPr lang="en-GB" dirty="0"/>
          </a:p>
        </p:txBody>
      </p:sp>
      <p:sp>
        <p:nvSpPr>
          <p:cNvPr id="4" name="Content Placeholder 3"/>
          <p:cNvSpPr>
            <a:spLocks noGrp="1"/>
          </p:cNvSpPr>
          <p:nvPr>
            <p:ph sz="half" idx="2"/>
          </p:nvPr>
        </p:nvSpPr>
        <p:spPr>
          <a:xfrm>
            <a:off x="4648200" y="1600200"/>
            <a:ext cx="4038600" cy="3556991"/>
          </a:xfrm>
        </p:spPr>
        <p:txBody>
          <a:bodyPr>
            <a:noAutofit/>
          </a:bodyPr>
          <a:lstStyle/>
          <a:p>
            <a:pPr>
              <a:buClr>
                <a:srgbClr val="39B5A6"/>
              </a:buClr>
            </a:pPr>
            <a:r>
              <a:rPr lang="en-GB" sz="1500" dirty="0" err="1"/>
              <a:t>Woollett</a:t>
            </a:r>
            <a:r>
              <a:rPr lang="en-GB" sz="1500" dirty="0"/>
              <a:t> &amp; Maguire (2011) compared 79 trainee male taxi drivers with 31 male </a:t>
            </a:r>
            <a:r>
              <a:rPr lang="en-GB" sz="1500" dirty="0" smtClean="0"/>
              <a:t>controls.</a:t>
            </a:r>
          </a:p>
          <a:p>
            <a:pPr>
              <a:buClr>
                <a:srgbClr val="39B5A6"/>
              </a:buClr>
            </a:pPr>
            <a:endParaRPr lang="en-GB" sz="1000" dirty="0"/>
          </a:p>
          <a:p>
            <a:pPr>
              <a:buClr>
                <a:srgbClr val="39B5A6"/>
              </a:buClr>
            </a:pPr>
            <a:r>
              <a:rPr lang="en-GB" sz="1500" dirty="0"/>
              <a:t>Participants did not differ in terms of memory ability or </a:t>
            </a:r>
            <a:r>
              <a:rPr lang="en-GB" sz="1500" dirty="0" smtClean="0"/>
              <a:t>IQ.</a:t>
            </a:r>
          </a:p>
          <a:p>
            <a:pPr>
              <a:buClr>
                <a:srgbClr val="39B5A6"/>
              </a:buClr>
            </a:pPr>
            <a:endParaRPr lang="en-GB" sz="1000" dirty="0"/>
          </a:p>
          <a:p>
            <a:pPr>
              <a:buClr>
                <a:srgbClr val="39B5A6"/>
              </a:buClr>
            </a:pPr>
            <a:r>
              <a:rPr lang="en-GB" sz="1500" dirty="0"/>
              <a:t>Participants had MRI brain scans (as did the controls) before training began and 3-4 years later after their taxi </a:t>
            </a:r>
            <a:r>
              <a:rPr lang="en-GB" sz="1500" dirty="0" smtClean="0"/>
              <a:t>driver’s </a:t>
            </a:r>
            <a:r>
              <a:rPr lang="en-GB" sz="1500" dirty="0"/>
              <a:t>qualification </a:t>
            </a:r>
            <a:r>
              <a:rPr lang="en-GB" sz="1500" dirty="0" smtClean="0"/>
              <a:t>test.</a:t>
            </a:r>
          </a:p>
          <a:p>
            <a:pPr>
              <a:buClr>
                <a:srgbClr val="39B5A6"/>
              </a:buClr>
            </a:pPr>
            <a:endParaRPr lang="en-GB" sz="1000" dirty="0"/>
          </a:p>
          <a:p>
            <a:pPr>
              <a:buClr>
                <a:srgbClr val="39B5A6"/>
              </a:buClr>
            </a:pPr>
            <a:r>
              <a:rPr lang="en-GB" sz="1500" dirty="0"/>
              <a:t>The MRI scans showed </a:t>
            </a:r>
            <a:r>
              <a:rPr lang="en-GB" sz="1500" dirty="0" smtClean="0"/>
              <a:t>that the </a:t>
            </a:r>
            <a:r>
              <a:rPr lang="en-GB" sz="1500" dirty="0"/>
              <a:t>number of hippocampal neurons had increased in those passing their test, but not in the controls or those who </a:t>
            </a:r>
            <a:r>
              <a:rPr lang="en-GB" sz="1500" dirty="0" smtClean="0"/>
              <a:t>failed.</a:t>
            </a:r>
            <a:endParaRPr lang="en-GB" sz="1500" dirty="0"/>
          </a:p>
          <a:p>
            <a:pPr marL="0" indent="0">
              <a:buNone/>
            </a:pPr>
            <a:endParaRPr lang="en-GB" sz="1500"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Rectangle 6"/>
          <p:cNvSpPr/>
          <p:nvPr/>
        </p:nvSpPr>
        <p:spPr>
          <a:xfrm>
            <a:off x="971600" y="5229199"/>
            <a:ext cx="7452320" cy="584775"/>
          </a:xfrm>
          <a:prstGeom prst="rect">
            <a:avLst/>
          </a:prstGeom>
          <a:ln w="25400">
            <a:solidFill>
              <a:srgbClr val="39B5A6"/>
            </a:solidFill>
          </a:ln>
        </p:spPr>
        <p:txBody>
          <a:bodyPr wrap="square">
            <a:spAutoFit/>
          </a:bodyPr>
          <a:lstStyle/>
          <a:p>
            <a:pPr algn="ctr">
              <a:buNone/>
            </a:pPr>
            <a:r>
              <a:rPr lang="en-GB" sz="1600" dirty="0"/>
              <a:t>How can we relate the concept of neural plasticity and the findings of </a:t>
            </a:r>
            <a:r>
              <a:rPr lang="en-GB" sz="1600" dirty="0" err="1"/>
              <a:t>Woollett</a:t>
            </a:r>
            <a:r>
              <a:rPr lang="en-GB" sz="1600" dirty="0"/>
              <a:t> </a:t>
            </a:r>
            <a:r>
              <a:rPr lang="en-GB" sz="1600" dirty="0" smtClean="0"/>
              <a:t>&amp; </a:t>
            </a:r>
            <a:r>
              <a:rPr lang="en-GB" sz="1600" dirty="0"/>
              <a:t>Maguire’s study to Alf’s </a:t>
            </a:r>
            <a:r>
              <a:rPr lang="en-GB" sz="1600" dirty="0" smtClean="0"/>
              <a:t>incredible </a:t>
            </a:r>
            <a:r>
              <a:rPr lang="en-GB" sz="1600" dirty="0"/>
              <a:t>memory ability?</a:t>
            </a:r>
          </a:p>
        </p:txBody>
      </p:sp>
    </p:spTree>
    <p:extLst>
      <p:ext uri="{BB962C8B-B14F-4D97-AF65-F5344CB8AC3E}">
        <p14:creationId xmlns:p14="http://schemas.microsoft.com/office/powerpoint/2010/main" val="1035550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sz="2800" dirty="0" smtClean="0">
                <a:cs typeface="Times New Roman" pitchFamily="18" charset="0"/>
              </a:rPr>
              <a:t>Command words: </a:t>
            </a:r>
            <a:br>
              <a:rPr lang="en-GB" sz="2800" dirty="0" smtClean="0">
                <a:cs typeface="Times New Roman" pitchFamily="18" charset="0"/>
              </a:rPr>
            </a:br>
            <a:r>
              <a:rPr lang="en-GB" sz="2800" dirty="0" smtClean="0">
                <a:cs typeface="Times New Roman" pitchFamily="18" charset="0"/>
              </a:rPr>
              <a:t>The language of the learning outcomes</a:t>
            </a:r>
            <a:endParaRPr lang="en-GB" sz="2800" dirty="0"/>
          </a:p>
        </p:txBody>
      </p:sp>
      <p:sp>
        <p:nvSpPr>
          <p:cNvPr id="3" name="Content Placeholder 2"/>
          <p:cNvSpPr>
            <a:spLocks noGrp="1"/>
          </p:cNvSpPr>
          <p:nvPr>
            <p:ph sz="half" idx="1"/>
          </p:nvPr>
        </p:nvSpPr>
        <p:spPr>
          <a:xfrm>
            <a:off x="457200" y="2924944"/>
            <a:ext cx="8254879" cy="3456384"/>
          </a:xfrm>
        </p:spPr>
        <p:txBody>
          <a:bodyPr>
            <a:normAutofit fontScale="92500" lnSpcReduction="20000"/>
          </a:bodyPr>
          <a:lstStyle/>
          <a:p>
            <a:pPr>
              <a:buClr>
                <a:srgbClr val="39B5A6"/>
              </a:buClr>
            </a:pPr>
            <a:r>
              <a:rPr lang="en-GB" sz="1700" dirty="0"/>
              <a:t>Exam questions will require candidates to describe and evaluate how external environmental experiences influence internal biological </a:t>
            </a:r>
            <a:r>
              <a:rPr lang="en-GB" sz="1700" dirty="0" smtClean="0"/>
              <a:t>functioning.</a:t>
            </a:r>
          </a:p>
          <a:p>
            <a:pPr>
              <a:buClr>
                <a:srgbClr val="39B5A6"/>
              </a:buClr>
            </a:pPr>
            <a:endParaRPr lang="en-GB" sz="1700" dirty="0"/>
          </a:p>
          <a:p>
            <a:pPr>
              <a:buClr>
                <a:srgbClr val="39B5A6"/>
              </a:buClr>
            </a:pPr>
            <a:r>
              <a:rPr lang="en-GB" sz="1700" dirty="0"/>
              <a:t>This could be achieved by outlining the physiological effects of environmental influence, such as neural plasticity where the </a:t>
            </a:r>
            <a:r>
              <a:rPr lang="en-GB" sz="1700" dirty="0" smtClean="0"/>
              <a:t>structure </a:t>
            </a:r>
            <a:r>
              <a:rPr lang="en-GB" sz="1700" dirty="0"/>
              <a:t>of the nervous system changes in response to environmental </a:t>
            </a:r>
            <a:r>
              <a:rPr lang="en-GB" sz="1700" dirty="0" smtClean="0"/>
              <a:t>experience.</a:t>
            </a:r>
          </a:p>
          <a:p>
            <a:pPr>
              <a:buClr>
                <a:srgbClr val="39B5A6"/>
              </a:buClr>
            </a:pPr>
            <a:endParaRPr lang="en-GB" sz="1700" dirty="0"/>
          </a:p>
          <a:p>
            <a:pPr>
              <a:buClr>
                <a:srgbClr val="39B5A6"/>
              </a:buClr>
            </a:pPr>
            <a:r>
              <a:rPr lang="en-GB" sz="1700" dirty="0"/>
              <a:t>Evaluation could centre on the degree of research support, practical applications and relevant methodological </a:t>
            </a:r>
            <a:r>
              <a:rPr lang="en-GB" sz="1700" dirty="0" smtClean="0"/>
              <a:t>considerations.</a:t>
            </a:r>
          </a:p>
          <a:p>
            <a:pPr>
              <a:buClr>
                <a:srgbClr val="39B5A6"/>
              </a:buClr>
            </a:pPr>
            <a:endParaRPr lang="en-GB" sz="1700" dirty="0"/>
          </a:p>
          <a:p>
            <a:pPr>
              <a:buClr>
                <a:srgbClr val="39B5A6"/>
              </a:buClr>
            </a:pPr>
            <a:r>
              <a:rPr lang="en-GB" sz="1700" dirty="0"/>
              <a:t>Additional evaluation could come from an appraisal of related theoretical considerations, such as the ethics of research methods that involve brain scanning, as well as issues like the nature versus nurture debate, which centres on the degree to which behaviour is a result of innate biological factors, learned environmental experiences or, as is more relevant here, an interaction of the </a:t>
            </a:r>
            <a:r>
              <a:rPr lang="en-GB" sz="1700" dirty="0" smtClean="0"/>
              <a:t>two.</a:t>
            </a:r>
            <a:endParaRPr lang="en-GB" sz="1700" dirty="0"/>
          </a:p>
          <a:p>
            <a:pPr>
              <a:buNone/>
            </a:pPr>
            <a:endParaRPr lang="en-GB" sz="2400" dirty="0"/>
          </a:p>
          <a:p>
            <a:pPr marL="0" indent="0">
              <a:buNone/>
            </a:pPr>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Rectangle 6"/>
          <p:cNvSpPr/>
          <p:nvPr/>
        </p:nvSpPr>
        <p:spPr>
          <a:xfrm>
            <a:off x="510272" y="1916832"/>
            <a:ext cx="8201807" cy="830997"/>
          </a:xfrm>
          <a:prstGeom prst="rect">
            <a:avLst/>
          </a:prstGeom>
          <a:ln w="25400">
            <a:solidFill>
              <a:srgbClr val="39B5A6"/>
            </a:solidFill>
          </a:ln>
        </p:spPr>
        <p:txBody>
          <a:bodyPr wrap="square">
            <a:spAutoFit/>
          </a:bodyPr>
          <a:lstStyle/>
          <a:p>
            <a:r>
              <a:rPr lang="en-GB" sz="2400" b="1" dirty="0" smtClean="0">
                <a:solidFill>
                  <a:srgbClr val="39B5A6"/>
                </a:solidFill>
              </a:rPr>
              <a:t>Learning outcome:</a:t>
            </a:r>
            <a:r>
              <a:rPr lang="en-GB" sz="2400" b="1" dirty="0" smtClean="0"/>
              <a:t> </a:t>
            </a:r>
            <a:r>
              <a:rPr lang="en-GB" sz="2400" b="1" dirty="0"/>
              <a:t>Discuss two effects of the environment </a:t>
            </a:r>
            <a:r>
              <a:rPr lang="en-GB" sz="2400" b="1" dirty="0" smtClean="0"/>
              <a:t>on physiological </a:t>
            </a:r>
            <a:r>
              <a:rPr lang="en-GB" sz="2400" b="1" dirty="0"/>
              <a:t>processes</a:t>
            </a:r>
            <a:endParaRPr lang="en-GB" sz="2400" b="1" dirty="0" smtClean="0"/>
          </a:p>
        </p:txBody>
      </p:sp>
    </p:spTree>
    <p:extLst>
      <p:ext uri="{BB962C8B-B14F-4D97-AF65-F5344CB8AC3E}">
        <p14:creationId xmlns:p14="http://schemas.microsoft.com/office/powerpoint/2010/main" val="1170416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sz="3600" dirty="0" smtClean="0"/>
              <a:t>Functions of two hormones</a:t>
            </a:r>
            <a:endParaRPr lang="en-GB" sz="3600" dirty="0"/>
          </a:p>
        </p:txBody>
      </p:sp>
      <p:sp>
        <p:nvSpPr>
          <p:cNvPr id="3" name="Content Placeholder 2"/>
          <p:cNvSpPr>
            <a:spLocks noGrp="1"/>
          </p:cNvSpPr>
          <p:nvPr>
            <p:ph sz="half" idx="1"/>
          </p:nvPr>
        </p:nvSpPr>
        <p:spPr>
          <a:xfrm>
            <a:off x="457200" y="1700808"/>
            <a:ext cx="4038600" cy="4608512"/>
          </a:xfrm>
          <a:ln w="25400">
            <a:solidFill>
              <a:srgbClr val="39B5A6"/>
            </a:solidFill>
          </a:ln>
        </p:spPr>
        <p:txBody>
          <a:bodyPr>
            <a:noAutofit/>
          </a:bodyPr>
          <a:lstStyle/>
          <a:p>
            <a:pPr algn="ctr">
              <a:buNone/>
            </a:pPr>
            <a:r>
              <a:rPr lang="en-GB" sz="1800" b="1" dirty="0" smtClean="0">
                <a:solidFill>
                  <a:srgbClr val="39B5A6"/>
                </a:solidFill>
              </a:rPr>
              <a:t>Oxytocin</a:t>
            </a:r>
          </a:p>
          <a:p>
            <a:pPr algn="ctr">
              <a:buNone/>
            </a:pPr>
            <a:endParaRPr lang="en-GB" sz="1000" b="1" dirty="0" smtClean="0">
              <a:solidFill>
                <a:srgbClr val="39B5A6"/>
              </a:solidFill>
            </a:endParaRPr>
          </a:p>
          <a:p>
            <a:pPr>
              <a:buClr>
                <a:srgbClr val="39B5A6"/>
              </a:buClr>
            </a:pPr>
            <a:r>
              <a:rPr lang="en-GB" sz="1500" dirty="0" smtClean="0"/>
              <a:t>A </a:t>
            </a:r>
            <a:r>
              <a:rPr lang="en-GB" sz="1500" dirty="0"/>
              <a:t>hormone manufactured in the hypothalamus and released from the pituitary gland, which is involved in reproductive and maternal </a:t>
            </a:r>
            <a:r>
              <a:rPr lang="en-GB" sz="1500" dirty="0" smtClean="0"/>
              <a:t>behaviour.</a:t>
            </a:r>
          </a:p>
          <a:p>
            <a:pPr>
              <a:buClr>
                <a:srgbClr val="39B5A6"/>
              </a:buClr>
            </a:pPr>
            <a:endParaRPr lang="en-GB" sz="1000" dirty="0">
              <a:solidFill>
                <a:srgbClr val="39B5A6"/>
              </a:solidFill>
            </a:endParaRPr>
          </a:p>
          <a:p>
            <a:pPr>
              <a:buClr>
                <a:srgbClr val="39B5A6"/>
              </a:buClr>
            </a:pPr>
            <a:r>
              <a:rPr lang="en-GB" sz="1500" dirty="0"/>
              <a:t>Oxytocin influences milk production in new mothers, stimulates uterine contractions during birth and influences sexual behaviour, including orgasms, in males and </a:t>
            </a:r>
            <a:r>
              <a:rPr lang="en-GB" sz="1500" dirty="0" smtClean="0"/>
              <a:t>females.</a:t>
            </a:r>
          </a:p>
          <a:p>
            <a:pPr>
              <a:buClr>
                <a:srgbClr val="39B5A6"/>
              </a:buClr>
            </a:pPr>
            <a:endParaRPr lang="en-GB" sz="1000" dirty="0" smtClean="0"/>
          </a:p>
          <a:p>
            <a:pPr>
              <a:buClr>
                <a:srgbClr val="39B5A6"/>
              </a:buClr>
            </a:pPr>
            <a:r>
              <a:rPr lang="en-GB" sz="1500" dirty="0" smtClean="0"/>
              <a:t>Oxytocin </a:t>
            </a:r>
            <a:r>
              <a:rPr lang="en-GB" sz="1500" dirty="0"/>
              <a:t>is important in mother-child bonding and adult pair-bonding, which suggests it has an ‘affiliation’ </a:t>
            </a:r>
            <a:r>
              <a:rPr lang="en-GB" sz="1500" dirty="0" smtClean="0"/>
              <a:t>purpose.</a:t>
            </a:r>
          </a:p>
          <a:p>
            <a:pPr>
              <a:buClr>
                <a:srgbClr val="39B5A6"/>
              </a:buClr>
            </a:pPr>
            <a:endParaRPr lang="en-GB" sz="1000" dirty="0" smtClean="0"/>
          </a:p>
          <a:p>
            <a:pPr>
              <a:buClr>
                <a:srgbClr val="39B5A6"/>
              </a:buClr>
            </a:pPr>
            <a:r>
              <a:rPr lang="en-GB" sz="1500" dirty="0" smtClean="0"/>
              <a:t>Females </a:t>
            </a:r>
            <a:r>
              <a:rPr lang="en-GB" sz="1500" dirty="0"/>
              <a:t>have higher </a:t>
            </a:r>
            <a:r>
              <a:rPr lang="en-GB" sz="1500" dirty="0" smtClean="0"/>
              <a:t>levels</a:t>
            </a:r>
            <a:r>
              <a:rPr lang="en-GB" sz="1500" dirty="0"/>
              <a:t>, which may </a:t>
            </a:r>
            <a:r>
              <a:rPr lang="en-GB" sz="1500" dirty="0" smtClean="0"/>
              <a:t>why they generally tend to be more sociable </a:t>
            </a:r>
            <a:r>
              <a:rPr lang="en-GB" sz="1500" dirty="0"/>
              <a:t>and nurturing </a:t>
            </a:r>
            <a:r>
              <a:rPr lang="en-GB" sz="1500" dirty="0" smtClean="0"/>
              <a:t>in nature.</a:t>
            </a:r>
            <a:endParaRPr lang="en-GB" sz="1500" dirty="0"/>
          </a:p>
          <a:p>
            <a:endParaRPr lang="en-GB" sz="1600" dirty="0"/>
          </a:p>
        </p:txBody>
      </p:sp>
      <p:sp>
        <p:nvSpPr>
          <p:cNvPr id="4" name="Content Placeholder 3"/>
          <p:cNvSpPr>
            <a:spLocks noGrp="1"/>
          </p:cNvSpPr>
          <p:nvPr>
            <p:ph sz="half" idx="2"/>
          </p:nvPr>
        </p:nvSpPr>
        <p:spPr>
          <a:xfrm>
            <a:off x="4648200" y="1700808"/>
            <a:ext cx="4038600" cy="4608512"/>
          </a:xfrm>
          <a:ln w="25400">
            <a:solidFill>
              <a:srgbClr val="39B5A6"/>
            </a:solidFill>
          </a:ln>
        </p:spPr>
        <p:txBody>
          <a:bodyPr>
            <a:noAutofit/>
          </a:bodyPr>
          <a:lstStyle/>
          <a:p>
            <a:pPr algn="ctr">
              <a:buNone/>
            </a:pPr>
            <a:r>
              <a:rPr lang="en-GB" sz="1800" b="1" dirty="0" smtClean="0">
                <a:solidFill>
                  <a:srgbClr val="39B5A6"/>
                </a:solidFill>
              </a:rPr>
              <a:t>Testosterone</a:t>
            </a:r>
          </a:p>
          <a:p>
            <a:pPr algn="ctr">
              <a:buNone/>
            </a:pPr>
            <a:endParaRPr lang="en-GB" sz="1000" b="1" dirty="0">
              <a:solidFill>
                <a:srgbClr val="39B5A6"/>
              </a:solidFill>
            </a:endParaRPr>
          </a:p>
          <a:p>
            <a:pPr>
              <a:buClr>
                <a:srgbClr val="39B5A6"/>
              </a:buClr>
            </a:pPr>
            <a:r>
              <a:rPr lang="en-GB" sz="1500" dirty="0"/>
              <a:t>A hormone released from the testes of males, but also found in females, which is important in determining male sexual characteristics and </a:t>
            </a:r>
            <a:r>
              <a:rPr lang="en-GB" sz="1500" dirty="0" smtClean="0"/>
              <a:t>behaviour.</a:t>
            </a:r>
          </a:p>
          <a:p>
            <a:pPr marL="0" indent="0">
              <a:buClr>
                <a:srgbClr val="39B5A6"/>
              </a:buClr>
              <a:buNone/>
            </a:pPr>
            <a:endParaRPr lang="en-GB" sz="1000" dirty="0"/>
          </a:p>
          <a:p>
            <a:pPr>
              <a:buClr>
                <a:srgbClr val="39B5A6"/>
              </a:buClr>
            </a:pPr>
            <a:r>
              <a:rPr lang="en-GB" sz="1500" dirty="0"/>
              <a:t>Testosterone released in early embryonic development is associated with masculinization of the </a:t>
            </a:r>
            <a:r>
              <a:rPr lang="en-GB" sz="1500" dirty="0" smtClean="0"/>
              <a:t>brain.</a:t>
            </a:r>
          </a:p>
          <a:p>
            <a:pPr>
              <a:buClr>
                <a:srgbClr val="39B5A6"/>
              </a:buClr>
            </a:pPr>
            <a:endParaRPr lang="en-GB" sz="1000" dirty="0"/>
          </a:p>
          <a:p>
            <a:pPr>
              <a:buClr>
                <a:srgbClr val="39B5A6"/>
              </a:buClr>
            </a:pPr>
            <a:r>
              <a:rPr lang="en-GB" sz="1500" dirty="0"/>
              <a:t>Testosterone levels are related to aggression in animals, but its influence is less clear on human </a:t>
            </a:r>
            <a:r>
              <a:rPr lang="en-GB" sz="1500" dirty="0" smtClean="0"/>
              <a:t>aggression.</a:t>
            </a:r>
          </a:p>
          <a:p>
            <a:pPr>
              <a:buClr>
                <a:srgbClr val="39B5A6"/>
              </a:buClr>
            </a:pPr>
            <a:endParaRPr lang="en-GB" sz="1000" dirty="0"/>
          </a:p>
          <a:p>
            <a:pPr>
              <a:buClr>
                <a:srgbClr val="39B5A6"/>
              </a:buClr>
            </a:pPr>
            <a:r>
              <a:rPr lang="en-GB" sz="1500" dirty="0"/>
              <a:t>Recently testosterone has </a:t>
            </a:r>
            <a:r>
              <a:rPr lang="en-GB" sz="1500" dirty="0" smtClean="0"/>
              <a:t>been </a:t>
            </a:r>
            <a:r>
              <a:rPr lang="en-GB" sz="1500" dirty="0"/>
              <a:t>linked with autism, due to its effects on the developing brain in </a:t>
            </a:r>
            <a:r>
              <a:rPr lang="en-GB" sz="1500" dirty="0" smtClean="0"/>
              <a:t>infancy.</a:t>
            </a:r>
            <a:endParaRPr lang="en-GB" sz="1500"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Tree>
    <p:extLst>
      <p:ext uri="{BB962C8B-B14F-4D97-AF65-F5344CB8AC3E}">
        <p14:creationId xmlns:p14="http://schemas.microsoft.com/office/powerpoint/2010/main" val="3589206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sz="2800" dirty="0" smtClean="0">
                <a:cs typeface="Times New Roman" pitchFamily="18" charset="0"/>
              </a:rPr>
              <a:t>Command words: </a:t>
            </a:r>
            <a:br>
              <a:rPr lang="en-GB" sz="2800" dirty="0" smtClean="0">
                <a:cs typeface="Times New Roman" pitchFamily="18" charset="0"/>
              </a:rPr>
            </a:br>
            <a:r>
              <a:rPr lang="en-GB" sz="2800" dirty="0" smtClean="0">
                <a:cs typeface="Times New Roman" pitchFamily="18" charset="0"/>
              </a:rPr>
              <a:t>The language of the learning outcomes</a:t>
            </a:r>
            <a:endParaRPr lang="en-GB" sz="2800" dirty="0"/>
          </a:p>
        </p:txBody>
      </p:sp>
      <p:sp>
        <p:nvSpPr>
          <p:cNvPr id="3" name="Content Placeholder 2"/>
          <p:cNvSpPr>
            <a:spLocks noGrp="1"/>
          </p:cNvSpPr>
          <p:nvPr>
            <p:ph sz="half" idx="1"/>
          </p:nvPr>
        </p:nvSpPr>
        <p:spPr>
          <a:xfrm>
            <a:off x="467544" y="2780928"/>
            <a:ext cx="8208912" cy="3273227"/>
          </a:xfrm>
        </p:spPr>
        <p:txBody>
          <a:bodyPr>
            <a:normAutofit fontScale="70000" lnSpcReduction="20000"/>
          </a:bodyPr>
          <a:lstStyle/>
          <a:p>
            <a:endParaRPr lang="en-GB" dirty="0" smtClean="0"/>
          </a:p>
          <a:p>
            <a:pPr>
              <a:buClr>
                <a:srgbClr val="39B5A6"/>
              </a:buClr>
            </a:pPr>
            <a:r>
              <a:rPr lang="en-GB" dirty="0" smtClean="0"/>
              <a:t>Exam </a:t>
            </a:r>
            <a:r>
              <a:rPr lang="en-GB" dirty="0"/>
              <a:t>questions will require candidates to use relevant examples to give a detailed account of the purposes hormones fulfil in human functioning. Differentiation between candidates will occur through the amount of accurate detail </a:t>
            </a:r>
            <a:r>
              <a:rPr lang="en-GB" dirty="0" smtClean="0"/>
              <a:t>supplied.</a:t>
            </a:r>
          </a:p>
          <a:p>
            <a:pPr>
              <a:buClr>
                <a:srgbClr val="39B5A6"/>
              </a:buClr>
            </a:pPr>
            <a:endParaRPr lang="en-GB" sz="1300" dirty="0"/>
          </a:p>
          <a:p>
            <a:pPr>
              <a:buClr>
                <a:srgbClr val="39B5A6"/>
              </a:buClr>
            </a:pPr>
            <a:r>
              <a:rPr lang="en-GB" dirty="0"/>
              <a:t>Evaluation could generally centre on what research studies inform about the functions of selected hormones, as well as practical applications and relevant ethical and methodological considerations, such as a consideration of the degree to which the findings of testosterone research performed on animals is generalizable to </a:t>
            </a:r>
            <a:r>
              <a:rPr lang="en-GB" dirty="0" smtClean="0"/>
              <a:t>humans.</a:t>
            </a:r>
            <a:endParaRPr lang="en-GB" dirty="0"/>
          </a:p>
          <a:p>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Rectangle 6"/>
          <p:cNvSpPr/>
          <p:nvPr/>
        </p:nvSpPr>
        <p:spPr>
          <a:xfrm>
            <a:off x="467544" y="1916832"/>
            <a:ext cx="8244534" cy="830997"/>
          </a:xfrm>
          <a:prstGeom prst="rect">
            <a:avLst/>
          </a:prstGeom>
          <a:ln w="25400">
            <a:solidFill>
              <a:srgbClr val="39B5A6"/>
            </a:solidFill>
          </a:ln>
        </p:spPr>
        <p:txBody>
          <a:bodyPr wrap="square">
            <a:spAutoFit/>
          </a:bodyPr>
          <a:lstStyle/>
          <a:p>
            <a:pPr>
              <a:buNone/>
            </a:pPr>
            <a:r>
              <a:rPr lang="en-GB" sz="2400" b="1" dirty="0" smtClean="0">
                <a:solidFill>
                  <a:srgbClr val="39B5A6"/>
                </a:solidFill>
              </a:rPr>
              <a:t>Learning outcome: </a:t>
            </a:r>
            <a:r>
              <a:rPr lang="en-GB" sz="2400" b="1" dirty="0"/>
              <a:t>Using one or more examples, explain functions of two hormones in human behaviour</a:t>
            </a:r>
            <a:endParaRPr lang="en-GB" sz="2400" b="1" dirty="0" smtClean="0"/>
          </a:p>
        </p:txBody>
      </p:sp>
    </p:spTree>
    <p:extLst>
      <p:ext uri="{BB962C8B-B14F-4D97-AF65-F5344CB8AC3E}">
        <p14:creationId xmlns:p14="http://schemas.microsoft.com/office/powerpoint/2010/main" val="3906531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dirty="0" smtClean="0"/>
              <a:t>Nature </a:t>
            </a:r>
            <a:r>
              <a:rPr lang="en-GB" dirty="0" err="1" smtClean="0"/>
              <a:t>vs</a:t>
            </a:r>
            <a:r>
              <a:rPr lang="en-GB" dirty="0" smtClean="0"/>
              <a:t> Nurture</a:t>
            </a:r>
            <a:endParaRPr lang="en-GB" dirty="0"/>
          </a:p>
        </p:txBody>
      </p:sp>
      <p:sp>
        <p:nvSpPr>
          <p:cNvPr id="4" name="Content Placeholder 3"/>
          <p:cNvSpPr>
            <a:spLocks noGrp="1"/>
          </p:cNvSpPr>
          <p:nvPr>
            <p:ph sz="half" idx="2"/>
          </p:nvPr>
        </p:nvSpPr>
        <p:spPr>
          <a:xfrm>
            <a:off x="467543" y="3649092"/>
            <a:ext cx="8244535" cy="2588220"/>
          </a:xfrm>
          <a:gradFill flip="none" rotWithShape="1">
            <a:gsLst>
              <a:gs pos="0">
                <a:srgbClr val="39B5A6">
                  <a:tint val="66000"/>
                  <a:satMod val="160000"/>
                </a:srgbClr>
              </a:gs>
              <a:gs pos="50000">
                <a:srgbClr val="39B5A6">
                  <a:tint val="44500"/>
                  <a:satMod val="160000"/>
                </a:srgbClr>
              </a:gs>
              <a:gs pos="100000">
                <a:srgbClr val="39B5A6">
                  <a:tint val="23500"/>
                  <a:satMod val="160000"/>
                </a:srgbClr>
              </a:gs>
            </a:gsLst>
            <a:lin ang="16200000" scaled="1"/>
            <a:tileRect/>
          </a:gradFill>
          <a:ln w="25400">
            <a:solidFill>
              <a:srgbClr val="39B5A6"/>
            </a:solidFill>
          </a:ln>
        </p:spPr>
        <p:txBody>
          <a:bodyPr>
            <a:noAutofit/>
          </a:bodyPr>
          <a:lstStyle/>
          <a:p>
            <a:pPr>
              <a:buClr>
                <a:srgbClr val="39B5A6"/>
              </a:buClr>
            </a:pPr>
            <a:r>
              <a:rPr lang="en-GB" sz="1500" dirty="0"/>
              <a:t>Brad comes from a deprived area, where crime and unemployment are high and life is </a:t>
            </a:r>
            <a:r>
              <a:rPr lang="en-GB" sz="1500" dirty="0" smtClean="0"/>
              <a:t>tough.</a:t>
            </a:r>
          </a:p>
          <a:p>
            <a:pPr>
              <a:buClr>
                <a:srgbClr val="39B5A6"/>
              </a:buClr>
            </a:pPr>
            <a:endParaRPr lang="en-GB" sz="800" dirty="0"/>
          </a:p>
          <a:p>
            <a:pPr>
              <a:buClr>
                <a:srgbClr val="39B5A6"/>
              </a:buClr>
            </a:pPr>
            <a:r>
              <a:rPr lang="en-GB" sz="1500" dirty="0"/>
              <a:t>Brad has a reputation for aggression. He was expelled from two schools for acts of violence, has been arrested by the police on several occasions for fighting and has only recently been released from a prison sentence for beating someone up following an argument over a car-parking </a:t>
            </a:r>
            <a:r>
              <a:rPr lang="en-GB" sz="1500" dirty="0" smtClean="0"/>
              <a:t>space.</a:t>
            </a:r>
          </a:p>
          <a:p>
            <a:pPr>
              <a:buClr>
                <a:srgbClr val="39B5A6"/>
              </a:buClr>
            </a:pPr>
            <a:endParaRPr lang="en-GB" sz="800" dirty="0"/>
          </a:p>
          <a:p>
            <a:pPr>
              <a:buClr>
                <a:srgbClr val="39B5A6"/>
              </a:buClr>
            </a:pPr>
            <a:r>
              <a:rPr lang="en-GB" sz="1500" dirty="0"/>
              <a:t>Last week Brad was sacked from his job for punching his boss after being told off for being late for </a:t>
            </a:r>
            <a:r>
              <a:rPr lang="en-GB" sz="1500" dirty="0" smtClean="0"/>
              <a:t>work.</a:t>
            </a:r>
          </a:p>
          <a:p>
            <a:pPr>
              <a:buClr>
                <a:srgbClr val="39B5A6"/>
              </a:buClr>
            </a:pPr>
            <a:endParaRPr lang="en-GB" sz="800" dirty="0"/>
          </a:p>
          <a:p>
            <a:pPr>
              <a:buClr>
                <a:srgbClr val="39B5A6"/>
              </a:buClr>
            </a:pPr>
            <a:r>
              <a:rPr lang="en-GB" sz="1500" dirty="0"/>
              <a:t>Brad has several brothers and sisters who have a reputation for aggression and both his father and grandfather have been sent to prison for acts of </a:t>
            </a:r>
            <a:r>
              <a:rPr lang="en-GB" sz="1500" dirty="0" smtClean="0"/>
              <a:t>violence.</a:t>
            </a:r>
            <a:endParaRPr lang="en-GB" sz="1500" dirty="0"/>
          </a:p>
          <a:p>
            <a:endParaRPr lang="en-GB" sz="1500" dirty="0"/>
          </a:p>
        </p:txBody>
      </p:sp>
      <p:sp>
        <p:nvSpPr>
          <p:cNvPr id="6" name="Content Placeholder 5"/>
          <p:cNvSpPr>
            <a:spLocks noGrp="1"/>
          </p:cNvSpPr>
          <p:nvPr>
            <p:ph sz="quarter" idx="4"/>
          </p:nvPr>
        </p:nvSpPr>
        <p:spPr>
          <a:xfrm>
            <a:off x="4788024" y="1628800"/>
            <a:ext cx="3924055" cy="1656184"/>
          </a:xfrm>
        </p:spPr>
        <p:txBody>
          <a:bodyPr>
            <a:normAutofit/>
          </a:bodyPr>
          <a:lstStyle/>
          <a:p>
            <a:pPr marL="457200" indent="-457200">
              <a:buClr>
                <a:srgbClr val="39B5A6"/>
              </a:buClr>
              <a:buFont typeface="+mj-lt"/>
              <a:buAutoNum type="arabicPeriod"/>
            </a:pPr>
            <a:r>
              <a:rPr lang="en-GB" sz="1500" dirty="0"/>
              <a:t>What possible reasons can you think of for Brad’s aggressive behaviour</a:t>
            </a:r>
            <a:r>
              <a:rPr lang="en-GB" sz="1500" dirty="0" smtClean="0"/>
              <a:t>?</a:t>
            </a:r>
          </a:p>
          <a:p>
            <a:pPr marL="457200" indent="-457200">
              <a:buClr>
                <a:srgbClr val="39B5A6"/>
              </a:buClr>
              <a:buFont typeface="+mj-lt"/>
              <a:buAutoNum type="arabicPeriod"/>
            </a:pPr>
            <a:endParaRPr lang="en-GB" sz="800" dirty="0"/>
          </a:p>
          <a:p>
            <a:pPr marL="457200" indent="-457200">
              <a:buClr>
                <a:srgbClr val="39B5A6"/>
              </a:buClr>
              <a:buFont typeface="+mj-lt"/>
              <a:buAutoNum type="arabicPeriod"/>
            </a:pPr>
            <a:r>
              <a:rPr lang="en-GB" sz="1500" dirty="0"/>
              <a:t>How can his high levels of aggression be related to the </a:t>
            </a:r>
            <a:r>
              <a:rPr lang="en-GB" sz="1500" b="1" dirty="0"/>
              <a:t>nature versus nurture debate</a:t>
            </a:r>
            <a:r>
              <a:rPr lang="en-GB" sz="1500" dirty="0"/>
              <a:t>?</a:t>
            </a:r>
          </a:p>
          <a:p>
            <a:endParaRPr lang="en-GB" dirty="0"/>
          </a:p>
        </p:txBody>
      </p:sp>
      <p:pic>
        <p:nvPicPr>
          <p:cNvPr id="7"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7"/>
          <p:cNvSpPr>
            <a:spLocks noGrp="1"/>
          </p:cNvSpPr>
          <p:nvPr>
            <p:ph type="ftr" sz="quarter" idx="11"/>
          </p:nvPr>
        </p:nvSpPr>
        <p:spPr/>
        <p:txBody>
          <a:bodyPr/>
          <a:lstStyle/>
          <a:p>
            <a:r>
              <a:rPr lang="en-GB" smtClean="0"/>
              <a:t>© Hodder &amp; Stoughton 2013</a:t>
            </a:r>
            <a:endParaRPr lang="en-GB"/>
          </a:p>
        </p:txBody>
      </p:sp>
      <p:sp>
        <p:nvSpPr>
          <p:cNvPr id="3" name="Rectangle 2"/>
          <p:cNvSpPr/>
          <p:nvPr/>
        </p:nvSpPr>
        <p:spPr>
          <a:xfrm>
            <a:off x="467544" y="1628800"/>
            <a:ext cx="4176464" cy="1708160"/>
          </a:xfrm>
          <a:prstGeom prst="rect">
            <a:avLst/>
          </a:prstGeom>
        </p:spPr>
        <p:txBody>
          <a:bodyPr wrap="square">
            <a:spAutoFit/>
          </a:bodyPr>
          <a:lstStyle/>
          <a:p>
            <a:r>
              <a:rPr lang="en-GB" sz="1500" dirty="0">
                <a:cs typeface="Times New Roman" pitchFamily="18" charset="0"/>
              </a:rPr>
              <a:t>The </a:t>
            </a:r>
            <a:r>
              <a:rPr lang="en-GB" sz="1500" i="1" dirty="0">
                <a:cs typeface="Times New Roman" pitchFamily="18" charset="0"/>
              </a:rPr>
              <a:t>nature versus nurture </a:t>
            </a:r>
            <a:r>
              <a:rPr lang="en-GB" sz="1500" dirty="0">
                <a:cs typeface="Times New Roman" pitchFamily="18" charset="0"/>
              </a:rPr>
              <a:t>debate concerns the extent to </a:t>
            </a:r>
            <a:r>
              <a:rPr lang="en-GB" sz="1500" dirty="0" smtClean="0">
                <a:cs typeface="Times New Roman" pitchFamily="18" charset="0"/>
              </a:rPr>
              <a:t>which behaviour</a:t>
            </a:r>
            <a:r>
              <a:rPr lang="en-GB" sz="1500" dirty="0">
                <a:cs typeface="Times New Roman" pitchFamily="18" charset="0"/>
              </a:rPr>
              <a:t>, such as aggression, results from </a:t>
            </a:r>
            <a:r>
              <a:rPr lang="en-GB" sz="1500" b="1" dirty="0">
                <a:cs typeface="Times New Roman" pitchFamily="18" charset="0"/>
              </a:rPr>
              <a:t>nature</a:t>
            </a:r>
            <a:r>
              <a:rPr lang="en-GB" sz="1500" i="1" dirty="0">
                <a:cs typeface="Times New Roman" pitchFamily="18" charset="0"/>
              </a:rPr>
              <a:t> </a:t>
            </a:r>
            <a:r>
              <a:rPr lang="en-GB" sz="1500" dirty="0">
                <a:cs typeface="Times New Roman" pitchFamily="18" charset="0"/>
              </a:rPr>
              <a:t>via innate biological forces, or </a:t>
            </a:r>
            <a:r>
              <a:rPr lang="en-GB" sz="1500" b="1" dirty="0">
                <a:cs typeface="Times New Roman" pitchFamily="18" charset="0"/>
              </a:rPr>
              <a:t>nurture</a:t>
            </a:r>
            <a:r>
              <a:rPr lang="en-GB" sz="1500" i="1" dirty="0">
                <a:cs typeface="Times New Roman" pitchFamily="18" charset="0"/>
              </a:rPr>
              <a:t> </a:t>
            </a:r>
            <a:r>
              <a:rPr lang="en-GB" sz="1500" dirty="0">
                <a:cs typeface="Times New Roman" pitchFamily="18" charset="0"/>
              </a:rPr>
              <a:t>via environmental influences. An alternative point of view sees behaviour as an </a:t>
            </a:r>
            <a:r>
              <a:rPr lang="en-GB" sz="1500" b="1" dirty="0">
                <a:cs typeface="Times New Roman" pitchFamily="18" charset="0"/>
              </a:rPr>
              <a:t>interaction</a:t>
            </a:r>
            <a:r>
              <a:rPr lang="en-GB" sz="1500" dirty="0">
                <a:cs typeface="Times New Roman" pitchFamily="18" charset="0"/>
              </a:rPr>
              <a:t> of biological and environmental factors. Consider the case of Brad described </a:t>
            </a:r>
            <a:r>
              <a:rPr lang="en-GB" sz="1500" dirty="0" smtClean="0">
                <a:cs typeface="Times New Roman" pitchFamily="18" charset="0"/>
              </a:rPr>
              <a:t>below.</a:t>
            </a:r>
            <a:endParaRPr lang="en-GB" sz="1500" dirty="0"/>
          </a:p>
        </p:txBody>
      </p:sp>
    </p:spTree>
    <p:extLst>
      <p:ext uri="{BB962C8B-B14F-4D97-AF65-F5344CB8AC3E}">
        <p14:creationId xmlns:p14="http://schemas.microsoft.com/office/powerpoint/2010/main" val="32115276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TotalTime>
  <Words>1018</Words>
  <Application>Microsoft Office PowerPoint</Application>
  <PresentationFormat>On-screen Show (4:3)</PresentationFormat>
  <Paragraphs>80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Biological level of analysis</vt:lpstr>
      <vt:lpstr>Activity</vt:lpstr>
      <vt:lpstr>Neural plasticity</vt:lpstr>
      <vt:lpstr>Command words:  The language of the learning outcomes</vt:lpstr>
      <vt:lpstr>Functions of two hormones</vt:lpstr>
      <vt:lpstr>Command words:  The language of the learning outcomes</vt:lpstr>
      <vt:lpstr>Nature vs Nurture</vt:lpstr>
    </vt:vector>
  </TitlesOfParts>
  <Company>Hachette UK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Beth.Cleall</dc:creator>
  <cp:lastModifiedBy>Beth.Cleall</cp:lastModifiedBy>
  <cp:revision>14</cp:revision>
  <dcterms:created xsi:type="dcterms:W3CDTF">2013-04-15T10:21:38Z</dcterms:created>
  <dcterms:modified xsi:type="dcterms:W3CDTF">2013-05-09T09:50:04Z</dcterms:modified>
</cp:coreProperties>
</file>