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5A6"/>
    <a:srgbClr val="717171"/>
    <a:srgbClr val="3BBBAC"/>
    <a:srgbClr val="3BBBB8"/>
    <a:srgbClr val="3DB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DA6EEC-7FF3-4F22-83CB-75316F0A7CD0}" type="datetimeFigureOut">
              <a:rPr lang="en-GB" smtClean="0"/>
              <a:t>09/05/2013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70136D-812C-444B-A837-AA7B7C3C8911}" type="slidenum">
              <a:rPr lang="en-GB" smtClean="0"/>
              <a:t>‹#›</a:t>
            </a:fld>
            <a:endParaRPr lang="en-GB"/>
          </a:p>
        </p:txBody>
      </p:sp>
    </p:spTree>
    <p:extLst>
      <p:ext uri="{BB962C8B-B14F-4D97-AF65-F5344CB8AC3E}">
        <p14:creationId xmlns:p14="http://schemas.microsoft.com/office/powerpoint/2010/main" val="898748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70136D-812C-444B-A837-AA7B7C3C8911}" type="slidenum">
              <a:rPr lang="en-GB" smtClean="0"/>
              <a:t>3</a:t>
            </a:fld>
            <a:endParaRPr lang="en-GB"/>
          </a:p>
        </p:txBody>
      </p:sp>
    </p:spTree>
    <p:extLst>
      <p:ext uri="{BB962C8B-B14F-4D97-AF65-F5344CB8AC3E}">
        <p14:creationId xmlns:p14="http://schemas.microsoft.com/office/powerpoint/2010/main" val="404379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7657EB-F6F6-407F-BB04-9BD15047BAD2}"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628431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E2F45C-E4D5-4F4F-966E-47FF33F9CC05}"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5507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742948-800F-49C1-926B-F138F737B2C8}"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17756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F97906-FE07-4B77-90B1-FAB8EC53E253}"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625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B28CD-E7B2-41EE-84DB-B0AB395432EA}"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67338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31595E-1CBA-4B11-A708-5DAE6A700B5B}"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3286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B9165A-3A90-49C1-9222-AA3690403937}" type="datetime1">
              <a:rPr lang="en-GB" smtClean="0"/>
              <a:t>09/05/2013</a:t>
            </a:fld>
            <a:endParaRPr lang="en-GB"/>
          </a:p>
        </p:txBody>
      </p:sp>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9" name="Slide Number Placeholder 8"/>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5715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5E0269-7030-43EA-9497-B8C88D3C0C7D}" type="datetime1">
              <a:rPr lang="en-GB" smtClean="0"/>
              <a:t>09/05/2013</a:t>
            </a:fld>
            <a:endParaRPr lang="en-GB"/>
          </a:p>
        </p:txBody>
      </p:sp>
      <p:sp>
        <p:nvSpPr>
          <p:cNvPr id="4" name="Footer Placeholder 3"/>
          <p:cNvSpPr>
            <a:spLocks noGrp="1"/>
          </p:cNvSpPr>
          <p:nvPr>
            <p:ph type="ftr" sz="quarter" idx="11"/>
          </p:nvPr>
        </p:nvSpPr>
        <p:spPr/>
        <p:txBody>
          <a:bodyPr/>
          <a:lstStyle/>
          <a:p>
            <a:r>
              <a:rPr lang="en-GB" smtClean="0"/>
              <a:t>© Hodder &amp; Stoughton 2013</a:t>
            </a:r>
            <a:endParaRPr lang="en-GB"/>
          </a:p>
        </p:txBody>
      </p:sp>
      <p:sp>
        <p:nvSpPr>
          <p:cNvPr id="5" name="Slide Number Placeholder 4"/>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963658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36774-30D5-49F6-935F-2FB0D3C45EB2}" type="datetime1">
              <a:rPr lang="en-GB" smtClean="0"/>
              <a:t>09/05/2013</a:t>
            </a:fld>
            <a:endParaRPr lang="en-GB"/>
          </a:p>
        </p:txBody>
      </p:sp>
      <p:sp>
        <p:nvSpPr>
          <p:cNvPr id="3" name="Footer Placeholder 2"/>
          <p:cNvSpPr>
            <a:spLocks noGrp="1"/>
          </p:cNvSpPr>
          <p:nvPr>
            <p:ph type="ftr" sz="quarter" idx="11"/>
          </p:nvPr>
        </p:nvSpPr>
        <p:spPr/>
        <p:txBody>
          <a:bodyPr/>
          <a:lstStyle/>
          <a:p>
            <a:r>
              <a:rPr lang="en-GB" smtClean="0"/>
              <a:t>© Hodder &amp; Stoughton 2013</a:t>
            </a:r>
            <a:endParaRPr lang="en-GB"/>
          </a:p>
        </p:txBody>
      </p:sp>
      <p:sp>
        <p:nvSpPr>
          <p:cNvPr id="4" name="Slide Number Placeholder 3"/>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211143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41964-3700-47D4-9255-AA81982AD901}"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98526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639E10-A2A5-4A35-897D-E95BE3E43418}"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8120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9B5A6">
            <a:alpha val="1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6BD80-A9E5-40C0-8C4E-C3966F0AFB93}" type="datetime1">
              <a:rPr lang="en-GB" smtClean="0"/>
              <a:t>09/05/2013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Hodder &amp; Stoughton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5A782-535E-4723-A92B-26C0183864B4}" type="slidenum">
              <a:rPr lang="en-GB" smtClean="0"/>
              <a:t>‹#›</a:t>
            </a:fld>
            <a:endParaRPr lang="en-GB"/>
          </a:p>
        </p:txBody>
      </p:sp>
    </p:spTree>
    <p:extLst>
      <p:ext uri="{BB962C8B-B14F-4D97-AF65-F5344CB8AC3E}">
        <p14:creationId xmlns:p14="http://schemas.microsoft.com/office/powerpoint/2010/main" val="302983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924944"/>
            <a:ext cx="7772400" cy="1470025"/>
          </a:xfrm>
        </p:spPr>
        <p:txBody>
          <a:bodyPr/>
          <a:lstStyle/>
          <a:p>
            <a:r>
              <a:rPr lang="en-GB" b="1" dirty="0" smtClean="0"/>
              <a:t>Health psychology</a:t>
            </a:r>
            <a:endParaRPr lang="en-GB" b="1" dirty="0"/>
          </a:p>
        </p:txBody>
      </p:sp>
      <p:sp>
        <p:nvSpPr>
          <p:cNvPr id="3" name="Subtitle 2"/>
          <p:cNvSpPr>
            <a:spLocks noGrp="1"/>
          </p:cNvSpPr>
          <p:nvPr>
            <p:ph type="subTitle" idx="1"/>
          </p:nvPr>
        </p:nvSpPr>
        <p:spPr>
          <a:xfrm>
            <a:off x="1043608" y="4509120"/>
            <a:ext cx="6984776" cy="1152128"/>
          </a:xfrm>
        </p:spPr>
        <p:txBody>
          <a:bodyPr>
            <a:normAutofit/>
          </a:bodyPr>
          <a:lstStyle/>
          <a:p>
            <a:r>
              <a:rPr lang="en-GB" b="1" dirty="0" smtClean="0">
                <a:solidFill>
                  <a:srgbClr val="717171"/>
                </a:solidFill>
              </a:rPr>
              <a:t>Substance abuse, addictive behaviour and obesity</a:t>
            </a:r>
            <a:endParaRPr lang="en-GB" b="1" dirty="0">
              <a:solidFill>
                <a:srgbClr val="717171"/>
              </a:solidFill>
            </a:endParaRPr>
          </a:p>
        </p:txBody>
      </p:sp>
      <p:pic>
        <p:nvPicPr>
          <p:cNvPr id="4"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548680"/>
            <a:ext cx="1301884" cy="1800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600182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4010"/>
          </a:xfrm>
          <a:solidFill>
            <a:srgbClr val="39B5A6"/>
          </a:solidFill>
        </p:spPr>
        <p:txBody>
          <a:bodyPr/>
          <a:lstStyle/>
          <a:p>
            <a:r>
              <a:rPr lang="en-GB" dirty="0" smtClean="0"/>
              <a:t>Activity</a:t>
            </a:r>
            <a:endParaRPr lang="en-GB" dirty="0"/>
          </a:p>
        </p:txBody>
      </p:sp>
      <p:sp>
        <p:nvSpPr>
          <p:cNvPr id="3" name="Content Placeholder 2"/>
          <p:cNvSpPr>
            <a:spLocks noGrp="1"/>
          </p:cNvSpPr>
          <p:nvPr>
            <p:ph sz="half" idx="1"/>
          </p:nvPr>
        </p:nvSpPr>
        <p:spPr>
          <a:xfrm>
            <a:off x="539552" y="1556792"/>
            <a:ext cx="3960440" cy="4680520"/>
          </a:xfrm>
          <a:ln w="25400">
            <a:solidFill>
              <a:srgbClr val="39B5A6"/>
            </a:solidFill>
          </a:ln>
        </p:spPr>
        <p:txBody>
          <a:bodyPr>
            <a:noAutofit/>
          </a:bodyPr>
          <a:lstStyle/>
          <a:p>
            <a:pPr>
              <a:buClr>
                <a:srgbClr val="39B5A6"/>
              </a:buClr>
            </a:pPr>
            <a:r>
              <a:rPr lang="en-GB" sz="1600" dirty="0"/>
              <a:t>Betty was quite slim in her teens, but has gradually increased in weight over the years and </a:t>
            </a:r>
            <a:r>
              <a:rPr lang="en-GB" sz="1600" dirty="0" smtClean="0"/>
              <a:t>now, </a:t>
            </a:r>
            <a:r>
              <a:rPr lang="en-GB" sz="1600" dirty="0"/>
              <a:t>aged </a:t>
            </a:r>
            <a:r>
              <a:rPr lang="en-GB" sz="1600" dirty="0" smtClean="0"/>
              <a:t>35, </a:t>
            </a:r>
            <a:r>
              <a:rPr lang="en-GB" sz="1600" dirty="0"/>
              <a:t>has been diagnosed as </a:t>
            </a:r>
            <a:r>
              <a:rPr lang="en-GB" sz="1600" dirty="0" smtClean="0"/>
              <a:t>obese.</a:t>
            </a:r>
          </a:p>
          <a:p>
            <a:pPr>
              <a:buClr>
                <a:srgbClr val="39B5A6"/>
              </a:buClr>
            </a:pPr>
            <a:endParaRPr lang="en-GB" sz="1000" dirty="0"/>
          </a:p>
          <a:p>
            <a:pPr>
              <a:buClr>
                <a:srgbClr val="39B5A6"/>
              </a:buClr>
            </a:pPr>
            <a:r>
              <a:rPr lang="en-GB" sz="1600" dirty="0"/>
              <a:t>Betty drives to and from work every day and eats her lunch at her desk, usually a </a:t>
            </a:r>
            <a:r>
              <a:rPr lang="en-GB" sz="1600" dirty="0" smtClean="0"/>
              <a:t>takeaway pizza.</a:t>
            </a:r>
          </a:p>
          <a:p>
            <a:pPr>
              <a:buClr>
                <a:srgbClr val="39B5A6"/>
              </a:buClr>
            </a:pPr>
            <a:endParaRPr lang="en-GB" sz="1000" dirty="0"/>
          </a:p>
          <a:p>
            <a:pPr>
              <a:buClr>
                <a:srgbClr val="39B5A6"/>
              </a:buClr>
            </a:pPr>
            <a:r>
              <a:rPr lang="en-GB" sz="1600" dirty="0"/>
              <a:t>After work she stops off at a fast food restaurant on the way home to unwind with a burger or </a:t>
            </a:r>
            <a:r>
              <a:rPr lang="en-GB" sz="1600" dirty="0" smtClean="0"/>
              <a:t>two.</a:t>
            </a:r>
          </a:p>
          <a:p>
            <a:pPr>
              <a:buClr>
                <a:srgbClr val="39B5A6"/>
              </a:buClr>
            </a:pPr>
            <a:endParaRPr lang="en-GB" sz="1000" dirty="0"/>
          </a:p>
          <a:p>
            <a:pPr>
              <a:buClr>
                <a:srgbClr val="39B5A6"/>
              </a:buClr>
            </a:pPr>
            <a:r>
              <a:rPr lang="en-GB" sz="1600" dirty="0"/>
              <a:t>Betty was once a keen hockey player, but finds she has little time now for exercise. On arriving home she heats up a </a:t>
            </a:r>
            <a:r>
              <a:rPr lang="en-GB" sz="1600" dirty="0" smtClean="0"/>
              <a:t>high-calorie </a:t>
            </a:r>
            <a:r>
              <a:rPr lang="en-GB" sz="1600" dirty="0"/>
              <a:t>ready-meal then spends the evening watching TV while eating fatty snacks and drinking sugary soft </a:t>
            </a:r>
            <a:r>
              <a:rPr lang="en-GB" sz="1600" dirty="0" smtClean="0"/>
              <a:t>drinks.</a:t>
            </a:r>
            <a:endParaRPr lang="en-GB" sz="1600" dirty="0"/>
          </a:p>
          <a:p>
            <a:endParaRPr lang="en-GB" sz="18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8"/>
          <p:cNvSpPr>
            <a:spLocks noGrp="1"/>
          </p:cNvSpPr>
          <p:nvPr>
            <p:ph type="ftr" sz="quarter" idx="11"/>
          </p:nvPr>
        </p:nvSpPr>
        <p:spPr/>
        <p:txBody>
          <a:bodyPr/>
          <a:lstStyle/>
          <a:p>
            <a:r>
              <a:rPr lang="en-GB" dirty="0" smtClean="0"/>
              <a:t>© </a:t>
            </a:r>
            <a:r>
              <a:rPr lang="en-GB" dirty="0" err="1" smtClean="0"/>
              <a:t>Hodder</a:t>
            </a:r>
            <a:r>
              <a:rPr lang="en-GB" dirty="0" smtClean="0"/>
              <a:t> &amp; Stoughton 2013</a:t>
            </a:r>
            <a:endParaRPr lang="en-GB" dirty="0"/>
          </a:p>
        </p:txBody>
      </p:sp>
      <p:sp>
        <p:nvSpPr>
          <p:cNvPr id="7" name="Content Placeholder 6"/>
          <p:cNvSpPr>
            <a:spLocks noGrp="1"/>
          </p:cNvSpPr>
          <p:nvPr>
            <p:ph sz="half" idx="2"/>
          </p:nvPr>
        </p:nvSpPr>
        <p:spPr>
          <a:xfrm>
            <a:off x="5004048" y="2564904"/>
            <a:ext cx="3606552" cy="2376264"/>
          </a:xfrm>
        </p:spPr>
        <p:txBody>
          <a:bodyPr/>
          <a:lstStyle/>
          <a:p>
            <a:pPr marL="0" indent="0">
              <a:buNone/>
            </a:pPr>
            <a:r>
              <a:rPr lang="en-GB" sz="2000" dirty="0"/>
              <a:t>What factors can you identify about Betty’s lifestyle that may have contributed to her becoming obese?</a:t>
            </a:r>
          </a:p>
          <a:p>
            <a:endParaRPr lang="en-GB" dirty="0"/>
          </a:p>
        </p:txBody>
      </p:sp>
    </p:spTree>
    <p:extLst>
      <p:ext uri="{BB962C8B-B14F-4D97-AF65-F5344CB8AC3E}">
        <p14:creationId xmlns:p14="http://schemas.microsoft.com/office/powerpoint/2010/main" val="2445003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08660" cy="1172705"/>
          </a:xfrm>
          <a:solidFill>
            <a:srgbClr val="39B5A6"/>
          </a:solidFill>
        </p:spPr>
        <p:txBody>
          <a:bodyPr>
            <a:normAutofit/>
          </a:bodyPr>
          <a:lstStyle/>
          <a:p>
            <a:r>
              <a:rPr lang="en-GB" dirty="0" smtClean="0">
                <a:cs typeface="Times New Roman" pitchFamily="18" charset="0"/>
              </a:rPr>
              <a:t>Factors in obesity</a:t>
            </a:r>
            <a:endParaRPr lang="en-GB" dirty="0">
              <a:latin typeface="+mn-lt"/>
            </a:endParaRPr>
          </a:p>
        </p:txBody>
      </p:sp>
      <p:sp>
        <p:nvSpPr>
          <p:cNvPr id="3" name="Content Placeholder 2"/>
          <p:cNvSpPr>
            <a:spLocks noGrp="1"/>
          </p:cNvSpPr>
          <p:nvPr>
            <p:ph sz="half" idx="1"/>
          </p:nvPr>
        </p:nvSpPr>
        <p:spPr>
          <a:xfrm>
            <a:off x="467544" y="1628799"/>
            <a:ext cx="3888432" cy="4680521"/>
          </a:xfrm>
          <a:ln w="25400">
            <a:noFill/>
          </a:ln>
        </p:spPr>
        <p:txBody>
          <a:bodyPr>
            <a:noAutofit/>
          </a:bodyPr>
          <a:lstStyle/>
          <a:p>
            <a:pPr algn="ctr">
              <a:buNone/>
            </a:pPr>
            <a:r>
              <a:rPr lang="en-GB" sz="1600" b="1" dirty="0">
                <a:solidFill>
                  <a:srgbClr val="39B5A6"/>
                </a:solidFill>
              </a:rPr>
              <a:t>Neurological </a:t>
            </a:r>
            <a:r>
              <a:rPr lang="en-GB" sz="1600" b="1" dirty="0" smtClean="0">
                <a:solidFill>
                  <a:srgbClr val="39B5A6"/>
                </a:solidFill>
              </a:rPr>
              <a:t>factors</a:t>
            </a:r>
          </a:p>
          <a:p>
            <a:pPr algn="ctr">
              <a:buNone/>
            </a:pPr>
            <a:endParaRPr lang="en-GB" sz="300" b="1" u="sng" dirty="0"/>
          </a:p>
          <a:p>
            <a:pPr>
              <a:buClr>
                <a:srgbClr val="39B5A6"/>
              </a:buClr>
            </a:pPr>
            <a:r>
              <a:rPr lang="en-GB" sz="1300" dirty="0"/>
              <a:t>Faulty functioning of the brain </a:t>
            </a:r>
            <a:r>
              <a:rPr lang="en-GB" sz="1300" dirty="0" smtClean="0"/>
              <a:t>structure; </a:t>
            </a:r>
            <a:r>
              <a:rPr lang="en-GB" sz="1300" dirty="0"/>
              <a:t>the </a:t>
            </a:r>
            <a:r>
              <a:rPr lang="en-GB" sz="1300" b="1" dirty="0"/>
              <a:t>hypothalamus</a:t>
            </a:r>
            <a:r>
              <a:rPr lang="en-GB" sz="1300" i="1" dirty="0"/>
              <a:t> </a:t>
            </a:r>
            <a:r>
              <a:rPr lang="en-GB" sz="1300" dirty="0"/>
              <a:t>is seen as associated with the development of obesity, especially the </a:t>
            </a:r>
            <a:r>
              <a:rPr lang="en-GB" sz="1300" b="1" dirty="0"/>
              <a:t>ventromedial hypothalamus</a:t>
            </a:r>
            <a:r>
              <a:rPr lang="en-GB" sz="1300" dirty="0"/>
              <a:t>, which in normal </a:t>
            </a:r>
            <a:r>
              <a:rPr lang="en-GB" sz="1300" dirty="0" smtClean="0"/>
              <a:t>people acts </a:t>
            </a:r>
            <a:r>
              <a:rPr lang="en-GB" sz="1300" dirty="0"/>
              <a:t>to inform people that they’re full, so that eating can </a:t>
            </a:r>
            <a:r>
              <a:rPr lang="en-GB" sz="1300" dirty="0" smtClean="0"/>
              <a:t>cease.</a:t>
            </a:r>
          </a:p>
          <a:p>
            <a:endParaRPr lang="en-GB" sz="800" dirty="0"/>
          </a:p>
          <a:p>
            <a:pPr algn="ctr">
              <a:buNone/>
            </a:pPr>
            <a:r>
              <a:rPr lang="en-GB" sz="1600" b="1" dirty="0" smtClean="0">
                <a:solidFill>
                  <a:srgbClr val="39B5A6"/>
                </a:solidFill>
              </a:rPr>
              <a:t>Hormones</a:t>
            </a:r>
          </a:p>
          <a:p>
            <a:pPr algn="ctr">
              <a:buNone/>
            </a:pPr>
            <a:endParaRPr lang="en-GB" sz="300" b="1" u="sng" dirty="0"/>
          </a:p>
          <a:p>
            <a:pPr>
              <a:buClr>
                <a:srgbClr val="39B5A6"/>
              </a:buClr>
            </a:pPr>
            <a:r>
              <a:rPr lang="en-GB" sz="1300" dirty="0"/>
              <a:t>The amount of </a:t>
            </a:r>
            <a:r>
              <a:rPr lang="en-GB" sz="1300" b="1" dirty="0" err="1"/>
              <a:t>leptin</a:t>
            </a:r>
            <a:r>
              <a:rPr lang="en-GB" sz="1300" i="1" dirty="0"/>
              <a:t> </a:t>
            </a:r>
            <a:r>
              <a:rPr lang="en-GB" sz="1300" dirty="0"/>
              <a:t>influences the </a:t>
            </a:r>
            <a:r>
              <a:rPr lang="en-GB" sz="1300" b="1" dirty="0"/>
              <a:t>POMC</a:t>
            </a:r>
            <a:r>
              <a:rPr lang="en-GB" sz="1300" i="1" dirty="0"/>
              <a:t> </a:t>
            </a:r>
            <a:r>
              <a:rPr lang="en-GB" sz="1300" dirty="0"/>
              <a:t>and </a:t>
            </a:r>
            <a:r>
              <a:rPr lang="en-GB" sz="1300" b="1" dirty="0"/>
              <a:t>NPY</a:t>
            </a:r>
            <a:r>
              <a:rPr lang="en-GB" sz="1300" i="1" dirty="0"/>
              <a:t> </a:t>
            </a:r>
            <a:r>
              <a:rPr lang="en-GB" sz="1300" dirty="0"/>
              <a:t>neurones, which regulate </a:t>
            </a:r>
            <a:r>
              <a:rPr lang="en-GB" sz="1300" dirty="0" smtClean="0"/>
              <a:t>appetite.</a:t>
            </a:r>
          </a:p>
          <a:p>
            <a:pPr>
              <a:buClr>
                <a:srgbClr val="39B5A6"/>
              </a:buClr>
            </a:pPr>
            <a:endParaRPr lang="en-GB" sz="800" dirty="0"/>
          </a:p>
          <a:p>
            <a:pPr>
              <a:buClr>
                <a:srgbClr val="39B5A6"/>
              </a:buClr>
            </a:pPr>
            <a:r>
              <a:rPr lang="en-GB" sz="1300" b="1" dirty="0"/>
              <a:t>Insulin</a:t>
            </a:r>
            <a:r>
              <a:rPr lang="en-GB" sz="1300" i="1" dirty="0"/>
              <a:t> </a:t>
            </a:r>
            <a:r>
              <a:rPr lang="en-GB" sz="1300" dirty="0"/>
              <a:t>affects the storage and usage of energy, with a link between </a:t>
            </a:r>
            <a:r>
              <a:rPr lang="en-GB" sz="1300" b="1" dirty="0"/>
              <a:t>insulin resistance </a:t>
            </a:r>
            <a:r>
              <a:rPr lang="en-GB" sz="1300" dirty="0"/>
              <a:t>and </a:t>
            </a:r>
            <a:r>
              <a:rPr lang="en-GB" sz="1300" dirty="0" smtClean="0"/>
              <a:t>obesity.</a:t>
            </a:r>
          </a:p>
          <a:p>
            <a:pPr>
              <a:buClr>
                <a:srgbClr val="39B5A6"/>
              </a:buClr>
            </a:pPr>
            <a:endParaRPr lang="en-GB" sz="800" dirty="0"/>
          </a:p>
          <a:p>
            <a:pPr>
              <a:buClr>
                <a:srgbClr val="39B5A6"/>
              </a:buClr>
            </a:pPr>
            <a:r>
              <a:rPr lang="en-GB" sz="1300" dirty="0"/>
              <a:t>High levels of </a:t>
            </a:r>
            <a:r>
              <a:rPr lang="en-GB" sz="1300" b="1" dirty="0"/>
              <a:t>cortisol</a:t>
            </a:r>
            <a:r>
              <a:rPr lang="en-GB" sz="1300" dirty="0"/>
              <a:t> </a:t>
            </a:r>
            <a:r>
              <a:rPr lang="en-GB" sz="1300" dirty="0" smtClean="0"/>
              <a:t>slow </a:t>
            </a:r>
            <a:r>
              <a:rPr lang="en-GB" sz="1300" dirty="0"/>
              <a:t>down the metabolism, decreasing the ability to burn fat,</a:t>
            </a:r>
            <a:r>
              <a:rPr lang="en-GB" sz="1300" i="1" dirty="0"/>
              <a:t> </a:t>
            </a:r>
            <a:r>
              <a:rPr lang="en-GB" sz="1300" dirty="0"/>
              <a:t>leading to overeating and weight </a:t>
            </a:r>
            <a:r>
              <a:rPr lang="en-GB" sz="1300" dirty="0" smtClean="0"/>
              <a:t>increase.</a:t>
            </a:r>
          </a:p>
          <a:p>
            <a:pPr>
              <a:buClr>
                <a:srgbClr val="39B5A6"/>
              </a:buClr>
            </a:pPr>
            <a:endParaRPr lang="en-GB" sz="800" dirty="0"/>
          </a:p>
          <a:p>
            <a:pPr>
              <a:buClr>
                <a:srgbClr val="39B5A6"/>
              </a:buClr>
            </a:pPr>
            <a:r>
              <a:rPr lang="en-GB" sz="1300" b="1" dirty="0"/>
              <a:t>Ghrelin</a:t>
            </a:r>
            <a:r>
              <a:rPr lang="en-GB" sz="1300" i="1" dirty="0"/>
              <a:t> </a:t>
            </a:r>
            <a:r>
              <a:rPr lang="en-GB" sz="1300" dirty="0"/>
              <a:t>slows down metabolism, decreasing the ability to burn </a:t>
            </a:r>
            <a:r>
              <a:rPr lang="en-GB" sz="1300" dirty="0" smtClean="0"/>
              <a:t>fat.</a:t>
            </a:r>
            <a:endParaRPr lang="en-GB" sz="1300" dirty="0"/>
          </a:p>
          <a:p>
            <a:endParaRPr lang="en-GB" sz="1400" dirty="0"/>
          </a:p>
        </p:txBody>
      </p:sp>
      <p:pic>
        <p:nvPicPr>
          <p:cNvPr id="5" name="Picture 2" descr="\\Hachette\Users\Education\beth.cleall\Desktop\9781444181166-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572001" y="1628800"/>
            <a:ext cx="3969422" cy="1908215"/>
          </a:xfrm>
          <a:prstGeom prst="rect">
            <a:avLst/>
          </a:prstGeom>
        </p:spPr>
        <p:txBody>
          <a:bodyPr wrap="square">
            <a:spAutoFit/>
          </a:bodyPr>
          <a:lstStyle/>
          <a:p>
            <a:pPr algn="ctr">
              <a:buNone/>
            </a:pPr>
            <a:r>
              <a:rPr lang="en-GB" sz="1600" b="1" dirty="0">
                <a:solidFill>
                  <a:srgbClr val="39B5A6"/>
                </a:solidFill>
              </a:rPr>
              <a:t>Psychodynamic </a:t>
            </a:r>
            <a:r>
              <a:rPr lang="en-GB" sz="1600" b="1" dirty="0" smtClean="0">
                <a:solidFill>
                  <a:srgbClr val="39B5A6"/>
                </a:solidFill>
              </a:rPr>
              <a:t>factors</a:t>
            </a:r>
          </a:p>
          <a:p>
            <a:pPr algn="ctr">
              <a:buNone/>
            </a:pPr>
            <a:endParaRPr lang="en-GB" sz="300" b="1" u="sng" dirty="0"/>
          </a:p>
          <a:p>
            <a:r>
              <a:rPr lang="en-GB" sz="1300" dirty="0"/>
              <a:t>Obesity is seen as arising from </a:t>
            </a:r>
            <a:r>
              <a:rPr lang="en-GB" sz="1300" b="1" dirty="0"/>
              <a:t>emotional deprivation </a:t>
            </a:r>
            <a:r>
              <a:rPr lang="en-GB" sz="1300" dirty="0"/>
              <a:t>and </a:t>
            </a:r>
            <a:r>
              <a:rPr lang="en-GB" sz="1300" b="1" dirty="0"/>
              <a:t>overindulgence</a:t>
            </a:r>
            <a:r>
              <a:rPr lang="en-GB" sz="1300" i="1" dirty="0"/>
              <a:t> </a:t>
            </a:r>
            <a:r>
              <a:rPr lang="en-GB" sz="1300" dirty="0"/>
              <a:t>during the </a:t>
            </a:r>
            <a:r>
              <a:rPr lang="en-GB" sz="1300" b="1" dirty="0"/>
              <a:t>oral stage </a:t>
            </a:r>
            <a:r>
              <a:rPr lang="en-GB" sz="1300" dirty="0"/>
              <a:t>in childhood</a:t>
            </a:r>
            <a:r>
              <a:rPr lang="en-GB" sz="1300" i="1" dirty="0"/>
              <a:t>, </a:t>
            </a:r>
            <a:r>
              <a:rPr lang="en-GB" sz="1300" dirty="0"/>
              <a:t>with an adult personality emerging dominated by </a:t>
            </a:r>
            <a:r>
              <a:rPr lang="en-GB" sz="1300" b="1" dirty="0"/>
              <a:t>oral-gratification</a:t>
            </a:r>
            <a:r>
              <a:rPr lang="en-GB" sz="1300" i="1" dirty="0"/>
              <a:t> </a:t>
            </a:r>
            <a:r>
              <a:rPr lang="en-GB" sz="1300" dirty="0"/>
              <a:t>through </a:t>
            </a:r>
            <a:r>
              <a:rPr lang="en-GB" sz="1300" dirty="0" smtClean="0"/>
              <a:t>overeating.</a:t>
            </a:r>
          </a:p>
          <a:p>
            <a:endParaRPr lang="en-GB" sz="800" dirty="0"/>
          </a:p>
          <a:p>
            <a:r>
              <a:rPr lang="en-GB" sz="1300" b="1" dirty="0"/>
              <a:t>Depression</a:t>
            </a:r>
            <a:r>
              <a:rPr lang="en-GB" sz="1300" dirty="0"/>
              <a:t> and </a:t>
            </a:r>
            <a:r>
              <a:rPr lang="en-GB" sz="1300" b="1" dirty="0"/>
              <a:t>low self-esteem</a:t>
            </a:r>
            <a:r>
              <a:rPr lang="en-GB" sz="1300" i="1" dirty="0"/>
              <a:t> </a:t>
            </a:r>
            <a:r>
              <a:rPr lang="en-GB" sz="1300" dirty="0"/>
              <a:t>formed from unresolved childhood conflicts can also lead to </a:t>
            </a:r>
            <a:r>
              <a:rPr lang="en-GB" sz="1300" dirty="0" smtClean="0"/>
              <a:t>oral-gratification </a:t>
            </a:r>
            <a:r>
              <a:rPr lang="en-GB" sz="1300" dirty="0"/>
              <a:t>through over-eating in </a:t>
            </a:r>
            <a:r>
              <a:rPr lang="en-GB" sz="1300" dirty="0" smtClean="0"/>
              <a:t>adulthood.</a:t>
            </a:r>
            <a:endParaRPr lang="en-GB" sz="1300" dirty="0"/>
          </a:p>
        </p:txBody>
      </p:sp>
      <p:sp>
        <p:nvSpPr>
          <p:cNvPr id="7" name="Rectangle 6"/>
          <p:cNvSpPr/>
          <p:nvPr/>
        </p:nvSpPr>
        <p:spPr>
          <a:xfrm>
            <a:off x="4680011" y="4293096"/>
            <a:ext cx="3861411" cy="584775"/>
          </a:xfrm>
          <a:prstGeom prst="rect">
            <a:avLst/>
          </a:prstGeom>
          <a:ln w="25400">
            <a:solidFill>
              <a:srgbClr val="39B5A6"/>
            </a:solidFill>
          </a:ln>
        </p:spPr>
        <p:txBody>
          <a:bodyPr wrap="square">
            <a:spAutoFit/>
          </a:bodyPr>
          <a:lstStyle/>
          <a:p>
            <a:pPr>
              <a:buNone/>
            </a:pPr>
            <a:r>
              <a:rPr lang="en-GB" sz="1600" b="1" dirty="0"/>
              <a:t>How could Betty’s obesity be explained by </a:t>
            </a:r>
            <a:r>
              <a:rPr lang="en-GB" sz="1600" b="1" dirty="0" smtClean="0"/>
              <a:t>the </a:t>
            </a:r>
            <a:r>
              <a:rPr lang="en-GB" sz="1600" b="1" dirty="0"/>
              <a:t>factors outlined here?</a:t>
            </a:r>
          </a:p>
        </p:txBody>
      </p:sp>
    </p:spTree>
    <p:extLst>
      <p:ext uri="{BB962C8B-B14F-4D97-AF65-F5344CB8AC3E}">
        <p14:creationId xmlns:p14="http://schemas.microsoft.com/office/powerpoint/2010/main" val="1035550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57200" y="2708920"/>
            <a:ext cx="8254879" cy="3672408"/>
          </a:xfrm>
        </p:spPr>
        <p:txBody>
          <a:bodyPr>
            <a:normAutofit fontScale="77500" lnSpcReduction="20000"/>
          </a:bodyPr>
          <a:lstStyle/>
          <a:p>
            <a:pPr>
              <a:buClr>
                <a:srgbClr val="39B5A6"/>
              </a:buClr>
            </a:pPr>
            <a:r>
              <a:rPr lang="en-GB" sz="2400" dirty="0"/>
              <a:t>Exam questions will require candidates to describe and evaluate causes of overeating and people becoming overweight to the point of </a:t>
            </a:r>
            <a:r>
              <a:rPr lang="en-GB" sz="2400" dirty="0" smtClean="0"/>
              <a:t>obesity.</a:t>
            </a:r>
          </a:p>
          <a:p>
            <a:pPr>
              <a:buClr>
                <a:srgbClr val="39B5A6"/>
              </a:buClr>
            </a:pPr>
            <a:endParaRPr lang="en-GB" sz="1100" dirty="0"/>
          </a:p>
          <a:p>
            <a:pPr>
              <a:buClr>
                <a:srgbClr val="39B5A6"/>
              </a:buClr>
            </a:pPr>
            <a:r>
              <a:rPr lang="en-GB" sz="2400" dirty="0"/>
              <a:t>This could be achieved by outlining biological and psychological contributors to overeating and obesity, with differentiation between candidates </a:t>
            </a:r>
            <a:r>
              <a:rPr lang="en-GB" sz="2400" dirty="0" smtClean="0"/>
              <a:t>occurring </a:t>
            </a:r>
            <a:r>
              <a:rPr lang="en-GB" sz="2400" dirty="0"/>
              <a:t>through the amount of accurate detail </a:t>
            </a:r>
            <a:r>
              <a:rPr lang="en-GB" sz="2400" dirty="0" smtClean="0"/>
              <a:t>provided.</a:t>
            </a:r>
          </a:p>
          <a:p>
            <a:pPr>
              <a:buClr>
                <a:srgbClr val="39B5A6"/>
              </a:buClr>
            </a:pPr>
            <a:endParaRPr lang="en-GB" sz="1100" dirty="0"/>
          </a:p>
          <a:p>
            <a:pPr>
              <a:buClr>
                <a:srgbClr val="39B5A6"/>
              </a:buClr>
            </a:pPr>
            <a:r>
              <a:rPr lang="en-GB" sz="2400" dirty="0"/>
              <a:t>Evaluation could be based upon the degree of research support for individual factors, as well as practical applications, such as the development of effective strategies and treatments to address the negative effects of </a:t>
            </a:r>
            <a:r>
              <a:rPr lang="en-GB" sz="2400" dirty="0" smtClean="0"/>
              <a:t>obesity.</a:t>
            </a:r>
          </a:p>
          <a:p>
            <a:pPr>
              <a:buClr>
                <a:srgbClr val="39B5A6"/>
              </a:buClr>
            </a:pPr>
            <a:endParaRPr lang="en-GB" sz="1000" dirty="0"/>
          </a:p>
          <a:p>
            <a:pPr>
              <a:buClr>
                <a:srgbClr val="39B5A6"/>
              </a:buClr>
            </a:pPr>
            <a:r>
              <a:rPr lang="en-GB" sz="2400" dirty="0"/>
              <a:t>Evaluation could also centre on the ethical considerations of researching obese participants, relevant methodological considerations and how factors should be considered as having a </a:t>
            </a:r>
            <a:r>
              <a:rPr lang="en-GB" sz="2400" dirty="0" smtClean="0"/>
              <a:t>cumulative </a:t>
            </a:r>
            <a:r>
              <a:rPr lang="en-GB" sz="2400" dirty="0"/>
              <a:t>effect, rather than working in isolation from each </a:t>
            </a:r>
            <a:r>
              <a:rPr lang="en-GB" sz="2400" dirty="0" smtClean="0"/>
              <a:t>other.</a:t>
            </a:r>
            <a:endParaRPr lang="en-GB" sz="2400" dirty="0"/>
          </a:p>
          <a:p>
            <a:pPr>
              <a:buNone/>
            </a:pPr>
            <a:endParaRPr lang="en-GB" sz="2400" dirty="0"/>
          </a:p>
          <a:p>
            <a:pPr marL="0" indent="0">
              <a:buNone/>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67543" y="1844824"/>
            <a:ext cx="8244535" cy="646331"/>
          </a:xfrm>
          <a:prstGeom prst="rect">
            <a:avLst/>
          </a:prstGeom>
          <a:ln w="25400">
            <a:solidFill>
              <a:srgbClr val="39B5A6"/>
            </a:solidFill>
          </a:ln>
        </p:spPr>
        <p:txBody>
          <a:bodyPr wrap="square">
            <a:spAutoFit/>
          </a:bodyPr>
          <a:lstStyle/>
          <a:p>
            <a:pPr>
              <a:buNone/>
            </a:pPr>
            <a:r>
              <a:rPr lang="en-GB" b="1" dirty="0">
                <a:solidFill>
                  <a:srgbClr val="39B5A6"/>
                </a:solidFill>
              </a:rPr>
              <a:t>Learning outcome</a:t>
            </a:r>
            <a:r>
              <a:rPr lang="en-GB" dirty="0"/>
              <a:t>: </a:t>
            </a:r>
            <a:r>
              <a:rPr lang="en-GB" b="1" dirty="0" smtClean="0"/>
              <a:t>Discuss </a:t>
            </a:r>
            <a:r>
              <a:rPr lang="en-GB" b="1" dirty="0"/>
              <a:t>factors related to overeating and the development of </a:t>
            </a:r>
            <a:r>
              <a:rPr lang="en-GB" b="1" dirty="0" smtClean="0"/>
              <a:t>obesity</a:t>
            </a:r>
            <a:endParaRPr lang="en-GB" b="1" dirty="0"/>
          </a:p>
        </p:txBody>
      </p:sp>
    </p:spTree>
    <p:extLst>
      <p:ext uri="{BB962C8B-B14F-4D97-AF65-F5344CB8AC3E}">
        <p14:creationId xmlns:p14="http://schemas.microsoft.com/office/powerpoint/2010/main" val="1170416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3600" dirty="0" smtClean="0"/>
              <a:t>Prevention strategies for obesity</a:t>
            </a:r>
            <a:endParaRPr lang="en-GB" sz="3600" dirty="0"/>
          </a:p>
        </p:txBody>
      </p:sp>
      <p:sp>
        <p:nvSpPr>
          <p:cNvPr id="3" name="Content Placeholder 2"/>
          <p:cNvSpPr>
            <a:spLocks noGrp="1"/>
          </p:cNvSpPr>
          <p:nvPr>
            <p:ph sz="half" idx="1"/>
          </p:nvPr>
        </p:nvSpPr>
        <p:spPr>
          <a:xfrm>
            <a:off x="457200" y="1700808"/>
            <a:ext cx="3970784" cy="2664296"/>
          </a:xfrm>
          <a:ln w="25400">
            <a:solidFill>
              <a:srgbClr val="39B5A6"/>
            </a:solidFill>
          </a:ln>
        </p:spPr>
        <p:txBody>
          <a:bodyPr>
            <a:noAutofit/>
          </a:bodyPr>
          <a:lstStyle/>
          <a:p>
            <a:pPr algn="ctr">
              <a:buNone/>
            </a:pPr>
            <a:r>
              <a:rPr lang="en-GB" sz="2000" b="1" dirty="0">
                <a:solidFill>
                  <a:srgbClr val="39B5A6"/>
                </a:solidFill>
              </a:rPr>
              <a:t>Health </a:t>
            </a:r>
            <a:r>
              <a:rPr lang="en-GB" sz="2000" b="1" dirty="0" smtClean="0">
                <a:solidFill>
                  <a:srgbClr val="39B5A6"/>
                </a:solidFill>
              </a:rPr>
              <a:t>promotion</a:t>
            </a:r>
          </a:p>
          <a:p>
            <a:pPr>
              <a:buNone/>
            </a:pPr>
            <a:r>
              <a:rPr lang="en-GB" sz="1800" dirty="0" smtClean="0"/>
              <a:t>Focus </a:t>
            </a:r>
            <a:r>
              <a:rPr lang="en-GB" sz="1800" dirty="0"/>
              <a:t>is on promoting</a:t>
            </a:r>
            <a:r>
              <a:rPr lang="en-GB" sz="1800" dirty="0" smtClean="0"/>
              <a:t>:</a:t>
            </a:r>
          </a:p>
          <a:p>
            <a:pPr>
              <a:buNone/>
            </a:pPr>
            <a:endParaRPr lang="en-GB" sz="300" dirty="0"/>
          </a:p>
          <a:p>
            <a:pPr>
              <a:buClr>
                <a:srgbClr val="39B5A6"/>
              </a:buClr>
            </a:pPr>
            <a:r>
              <a:rPr lang="en-GB" sz="1800" dirty="0"/>
              <a:t>Healthy foods and reducing unhealthy food within the media and </a:t>
            </a:r>
            <a:r>
              <a:rPr lang="en-GB" sz="1800" dirty="0" smtClean="0"/>
              <a:t>shops.</a:t>
            </a:r>
          </a:p>
          <a:p>
            <a:pPr>
              <a:buClr>
                <a:srgbClr val="39B5A6"/>
              </a:buClr>
            </a:pPr>
            <a:endParaRPr lang="en-GB" sz="300" dirty="0"/>
          </a:p>
          <a:p>
            <a:pPr>
              <a:buClr>
                <a:srgbClr val="39B5A6"/>
              </a:buClr>
            </a:pPr>
            <a:r>
              <a:rPr lang="en-GB" sz="1800" dirty="0"/>
              <a:t>Role models who demonstrate healthy eating and </a:t>
            </a:r>
            <a:r>
              <a:rPr lang="en-GB" sz="1800" dirty="0" smtClean="0"/>
              <a:t>living.</a:t>
            </a:r>
            <a:endParaRPr lang="en-GB" sz="1800" dirty="0"/>
          </a:p>
          <a:p>
            <a:endParaRPr lang="en-GB" sz="20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644008" y="3955122"/>
            <a:ext cx="4068071" cy="2154436"/>
          </a:xfrm>
          <a:prstGeom prst="rect">
            <a:avLst/>
          </a:prstGeom>
          <a:ln w="25400">
            <a:solidFill>
              <a:srgbClr val="39B5A6"/>
            </a:solidFill>
          </a:ln>
        </p:spPr>
        <p:txBody>
          <a:bodyPr wrap="square">
            <a:spAutoFit/>
          </a:bodyPr>
          <a:lstStyle/>
          <a:p>
            <a:pPr algn="ctr">
              <a:buNone/>
            </a:pPr>
            <a:r>
              <a:rPr lang="en-GB" sz="2000" b="1" dirty="0">
                <a:solidFill>
                  <a:srgbClr val="39B5A6"/>
                </a:solidFill>
              </a:rPr>
              <a:t>Legislation and public health policy</a:t>
            </a:r>
          </a:p>
          <a:p>
            <a:r>
              <a:rPr lang="en-GB" dirty="0"/>
              <a:t>Focus is on</a:t>
            </a:r>
            <a:r>
              <a:rPr lang="en-GB" dirty="0" smtClean="0"/>
              <a:t>:</a:t>
            </a:r>
          </a:p>
          <a:p>
            <a:endParaRPr lang="en-GB" sz="300" dirty="0"/>
          </a:p>
          <a:p>
            <a:pPr marL="285750" indent="-285750">
              <a:buClr>
                <a:srgbClr val="39B5A6"/>
              </a:buClr>
              <a:buFont typeface="Arial" pitchFamily="34" charset="0"/>
              <a:buChar char="•"/>
            </a:pPr>
            <a:r>
              <a:rPr lang="en-GB" dirty="0" smtClean="0"/>
              <a:t>Using </a:t>
            </a:r>
            <a:r>
              <a:rPr lang="en-GB" dirty="0"/>
              <a:t>the tax system to make healthy foods accessible to all and limiting unhealthy </a:t>
            </a:r>
            <a:r>
              <a:rPr lang="en-GB" dirty="0" smtClean="0"/>
              <a:t>foods.</a:t>
            </a:r>
          </a:p>
          <a:p>
            <a:pPr marL="285750" indent="-285750">
              <a:buClr>
                <a:srgbClr val="39B5A6"/>
              </a:buClr>
              <a:buFont typeface="Arial" pitchFamily="34" charset="0"/>
              <a:buChar char="•"/>
            </a:pPr>
            <a:endParaRPr lang="en-GB" sz="300" dirty="0" smtClean="0"/>
          </a:p>
          <a:p>
            <a:pPr marL="285750" indent="-285750">
              <a:buClr>
                <a:srgbClr val="39B5A6"/>
              </a:buClr>
              <a:buFont typeface="Arial" pitchFamily="34" charset="0"/>
              <a:buChar char="•"/>
            </a:pPr>
            <a:r>
              <a:rPr lang="en-GB" dirty="0" smtClean="0"/>
              <a:t>Controlling </a:t>
            </a:r>
            <a:r>
              <a:rPr lang="en-GB" dirty="0"/>
              <a:t>food quality in school and work </a:t>
            </a:r>
            <a:r>
              <a:rPr lang="en-GB" dirty="0" smtClean="0"/>
              <a:t>environments.</a:t>
            </a:r>
            <a:endParaRPr lang="en-GB" dirty="0"/>
          </a:p>
        </p:txBody>
      </p:sp>
      <p:sp>
        <p:nvSpPr>
          <p:cNvPr id="7" name="Rectangle 6"/>
          <p:cNvSpPr/>
          <p:nvPr/>
        </p:nvSpPr>
        <p:spPr>
          <a:xfrm>
            <a:off x="4644008" y="1700808"/>
            <a:ext cx="4068071" cy="2154436"/>
          </a:xfrm>
          <a:prstGeom prst="rect">
            <a:avLst/>
          </a:prstGeom>
          <a:ln w="25400">
            <a:solidFill>
              <a:srgbClr val="39B5A6"/>
            </a:solidFill>
          </a:ln>
        </p:spPr>
        <p:txBody>
          <a:bodyPr wrap="square">
            <a:spAutoFit/>
          </a:bodyPr>
          <a:lstStyle/>
          <a:p>
            <a:pPr algn="ctr">
              <a:buNone/>
            </a:pPr>
            <a:r>
              <a:rPr lang="en-GB" sz="2000" b="1" dirty="0">
                <a:solidFill>
                  <a:srgbClr val="39B5A6"/>
                </a:solidFill>
              </a:rPr>
              <a:t>Physical exercise</a:t>
            </a:r>
          </a:p>
          <a:p>
            <a:r>
              <a:rPr lang="en-GB" dirty="0"/>
              <a:t>Focus is on</a:t>
            </a:r>
            <a:r>
              <a:rPr lang="en-GB" dirty="0" smtClean="0"/>
              <a:t>:</a:t>
            </a:r>
          </a:p>
          <a:p>
            <a:endParaRPr lang="en-GB" sz="300" dirty="0"/>
          </a:p>
          <a:p>
            <a:pPr marL="285750" indent="-285750">
              <a:buClr>
                <a:srgbClr val="39B5A6"/>
              </a:buClr>
              <a:buFont typeface="Arial" pitchFamily="34" charset="0"/>
              <a:buChar char="•"/>
            </a:pPr>
            <a:r>
              <a:rPr lang="en-GB" dirty="0"/>
              <a:t>Increasing affordable opportunities for regular physical </a:t>
            </a:r>
            <a:r>
              <a:rPr lang="en-GB" dirty="0" smtClean="0"/>
              <a:t>activity.</a:t>
            </a:r>
          </a:p>
          <a:p>
            <a:pPr marL="285750" indent="-285750">
              <a:buClr>
                <a:srgbClr val="39B5A6"/>
              </a:buClr>
              <a:buFont typeface="Arial" pitchFamily="34" charset="0"/>
              <a:buChar char="•"/>
            </a:pPr>
            <a:endParaRPr lang="en-GB" sz="300" dirty="0" smtClean="0"/>
          </a:p>
          <a:p>
            <a:pPr marL="285750" indent="-285750">
              <a:buClr>
                <a:srgbClr val="39B5A6"/>
              </a:buClr>
              <a:buFont typeface="Arial" pitchFamily="34" charset="0"/>
              <a:buChar char="•"/>
            </a:pPr>
            <a:r>
              <a:rPr lang="en-GB" dirty="0" smtClean="0"/>
              <a:t>Reducing </a:t>
            </a:r>
            <a:r>
              <a:rPr lang="en-GB" dirty="0"/>
              <a:t>sedentary activities, like watching TV and playing computer </a:t>
            </a:r>
            <a:r>
              <a:rPr lang="en-GB" dirty="0" smtClean="0"/>
              <a:t>games.</a:t>
            </a:r>
            <a:endParaRPr lang="en-GB" dirty="0"/>
          </a:p>
        </p:txBody>
      </p:sp>
      <p:sp>
        <p:nvSpPr>
          <p:cNvPr id="8" name="Rectangle 7"/>
          <p:cNvSpPr/>
          <p:nvPr/>
        </p:nvSpPr>
        <p:spPr>
          <a:xfrm>
            <a:off x="467544" y="4509120"/>
            <a:ext cx="3960440" cy="1600438"/>
          </a:xfrm>
          <a:prstGeom prst="rect">
            <a:avLst/>
          </a:prstGeom>
          <a:ln w="25400">
            <a:solidFill>
              <a:srgbClr val="39B5A6"/>
            </a:solidFill>
          </a:ln>
        </p:spPr>
        <p:txBody>
          <a:bodyPr wrap="square">
            <a:spAutoFit/>
          </a:bodyPr>
          <a:lstStyle/>
          <a:p>
            <a:pPr algn="ctr">
              <a:buNone/>
            </a:pPr>
            <a:r>
              <a:rPr lang="en-GB" sz="2000" b="1" dirty="0">
                <a:solidFill>
                  <a:srgbClr val="39B5A6"/>
                </a:solidFill>
              </a:rPr>
              <a:t>Health approaches</a:t>
            </a:r>
          </a:p>
          <a:p>
            <a:r>
              <a:rPr lang="en-GB" dirty="0"/>
              <a:t>Focus is on</a:t>
            </a:r>
            <a:r>
              <a:rPr lang="en-GB" dirty="0" smtClean="0"/>
              <a:t>:</a:t>
            </a:r>
          </a:p>
          <a:p>
            <a:endParaRPr lang="en-GB" sz="300" dirty="0"/>
          </a:p>
          <a:p>
            <a:pPr marL="285750" indent="-285750">
              <a:buClr>
                <a:srgbClr val="39B5A6"/>
              </a:buClr>
              <a:buFont typeface="Arial" pitchFamily="34" charset="0"/>
              <a:buChar char="•"/>
            </a:pPr>
            <a:r>
              <a:rPr lang="en-GB" dirty="0"/>
              <a:t>Improving sleep </a:t>
            </a:r>
            <a:r>
              <a:rPr lang="en-GB" dirty="0" smtClean="0"/>
              <a:t>patterns.</a:t>
            </a:r>
          </a:p>
          <a:p>
            <a:pPr marL="285750" indent="-285750">
              <a:buClr>
                <a:srgbClr val="39B5A6"/>
              </a:buClr>
              <a:buFont typeface="Arial" pitchFamily="34" charset="0"/>
              <a:buChar char="•"/>
            </a:pPr>
            <a:endParaRPr lang="en-GB" sz="300" dirty="0"/>
          </a:p>
          <a:p>
            <a:pPr marL="285750" indent="-285750">
              <a:buClr>
                <a:srgbClr val="39B5A6"/>
              </a:buClr>
              <a:buFont typeface="Arial" pitchFamily="34" charset="0"/>
              <a:buChar char="•"/>
            </a:pPr>
            <a:r>
              <a:rPr lang="en-GB" dirty="0"/>
              <a:t>Reducing stress </a:t>
            </a:r>
            <a:r>
              <a:rPr lang="en-GB" dirty="0" smtClean="0"/>
              <a:t>levels.</a:t>
            </a:r>
          </a:p>
          <a:p>
            <a:pPr marL="285750" indent="-285750">
              <a:buFont typeface="Arial" pitchFamily="34" charset="0"/>
              <a:buChar char="•"/>
            </a:pPr>
            <a:endParaRPr lang="en-GB" dirty="0"/>
          </a:p>
        </p:txBody>
      </p:sp>
    </p:spTree>
    <p:extLst>
      <p:ext uri="{BB962C8B-B14F-4D97-AF65-F5344CB8AC3E}">
        <p14:creationId xmlns:p14="http://schemas.microsoft.com/office/powerpoint/2010/main" val="3589206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67544" y="2564904"/>
            <a:ext cx="8208912" cy="3744416"/>
          </a:xfrm>
        </p:spPr>
        <p:txBody>
          <a:bodyPr>
            <a:normAutofit fontScale="47500" lnSpcReduction="20000"/>
          </a:bodyPr>
          <a:lstStyle/>
          <a:p>
            <a:pPr>
              <a:buClr>
                <a:srgbClr val="39B5A6"/>
              </a:buClr>
            </a:pPr>
            <a:r>
              <a:rPr lang="en-GB" sz="3800" dirty="0"/>
              <a:t>Exam questions will require candidates to describe and evaluate the different means by which overeating and obesity can be tackled, including methods of prevention, as well as therapies for reducing the </a:t>
            </a:r>
            <a:r>
              <a:rPr lang="en-GB" sz="3800" dirty="0" smtClean="0"/>
              <a:t>disorder.</a:t>
            </a:r>
          </a:p>
          <a:p>
            <a:pPr>
              <a:buClr>
                <a:srgbClr val="39B5A6"/>
              </a:buClr>
            </a:pPr>
            <a:endParaRPr lang="en-GB" sz="1700" dirty="0"/>
          </a:p>
          <a:p>
            <a:pPr>
              <a:buClr>
                <a:srgbClr val="39B5A6"/>
              </a:buClr>
            </a:pPr>
            <a:r>
              <a:rPr lang="en-GB" sz="3800" dirty="0"/>
              <a:t>This could be achieved by outlining various prevention strategies, such as promoting healthy living, and specific therapies, such as anti-obesity drugs. Differentiation between candidates would depend upon the amount of accurate detail </a:t>
            </a:r>
            <a:r>
              <a:rPr lang="en-GB" sz="3800" dirty="0" smtClean="0"/>
              <a:t>provided.</a:t>
            </a:r>
          </a:p>
          <a:p>
            <a:pPr>
              <a:buClr>
                <a:srgbClr val="39B5A6"/>
              </a:buClr>
            </a:pPr>
            <a:endParaRPr lang="en-GB" sz="1700" dirty="0"/>
          </a:p>
          <a:p>
            <a:pPr>
              <a:buClr>
                <a:srgbClr val="39B5A6"/>
              </a:buClr>
            </a:pPr>
            <a:r>
              <a:rPr lang="en-GB" sz="3800" dirty="0"/>
              <a:t>Evaluation could be based upon the degree of research support </a:t>
            </a:r>
            <a:r>
              <a:rPr lang="en-GB" sz="3800" dirty="0" smtClean="0"/>
              <a:t>for specific </a:t>
            </a:r>
            <a:r>
              <a:rPr lang="en-GB" sz="3800" dirty="0"/>
              <a:t>strategies and treatments, including combination of treatments rather than just individual </a:t>
            </a:r>
            <a:r>
              <a:rPr lang="en-GB" sz="3800" dirty="0" smtClean="0"/>
              <a:t>ones.</a:t>
            </a:r>
          </a:p>
          <a:p>
            <a:pPr>
              <a:buClr>
                <a:srgbClr val="39B5A6"/>
              </a:buClr>
            </a:pPr>
            <a:endParaRPr lang="en-GB" sz="1700" dirty="0"/>
          </a:p>
          <a:p>
            <a:pPr>
              <a:buClr>
                <a:srgbClr val="39B5A6"/>
              </a:buClr>
            </a:pPr>
            <a:r>
              <a:rPr lang="en-GB" sz="3800" dirty="0"/>
              <a:t>Comparing strategies and treatments could also be used to highlight relative strengths and weaknesses, as well as a theoretical consideration of the psychological approaches upon which specific strategies and treatments are </a:t>
            </a:r>
            <a:r>
              <a:rPr lang="en-GB" sz="3800" dirty="0" smtClean="0"/>
              <a:t>based.</a:t>
            </a:r>
            <a:endParaRPr lang="en-GB" sz="3800" dirty="0"/>
          </a:p>
          <a:p>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67543" y="1772816"/>
            <a:ext cx="8244535" cy="646331"/>
          </a:xfrm>
          <a:prstGeom prst="rect">
            <a:avLst/>
          </a:prstGeom>
          <a:ln w="25400">
            <a:solidFill>
              <a:srgbClr val="39B5A6"/>
            </a:solidFill>
          </a:ln>
        </p:spPr>
        <p:txBody>
          <a:bodyPr wrap="square">
            <a:spAutoFit/>
          </a:bodyPr>
          <a:lstStyle/>
          <a:p>
            <a:pPr>
              <a:buNone/>
            </a:pPr>
            <a:r>
              <a:rPr lang="en-GB" b="1" dirty="0">
                <a:solidFill>
                  <a:srgbClr val="39B5A6"/>
                </a:solidFill>
              </a:rPr>
              <a:t>Learning outcome</a:t>
            </a:r>
            <a:r>
              <a:rPr lang="en-GB" dirty="0"/>
              <a:t>: </a:t>
            </a:r>
            <a:r>
              <a:rPr lang="en-GB" b="1" dirty="0" smtClean="0"/>
              <a:t>Discuss </a:t>
            </a:r>
            <a:r>
              <a:rPr lang="en-GB" b="1" dirty="0"/>
              <a:t>prevention strategies and treatments for overeating and </a:t>
            </a:r>
            <a:r>
              <a:rPr lang="en-GB" b="1" dirty="0" smtClean="0"/>
              <a:t>obesity</a:t>
            </a:r>
            <a:endParaRPr lang="en-GB" b="1" dirty="0"/>
          </a:p>
        </p:txBody>
      </p:sp>
    </p:spTree>
    <p:extLst>
      <p:ext uri="{BB962C8B-B14F-4D97-AF65-F5344CB8AC3E}">
        <p14:creationId xmlns:p14="http://schemas.microsoft.com/office/powerpoint/2010/main" val="390653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dirty="0" smtClean="0">
                <a:cs typeface="Times New Roman" pitchFamily="18" charset="0"/>
              </a:rPr>
              <a:t>Sleep and obesity</a:t>
            </a:r>
            <a:endParaRPr lang="en-GB" dirty="0"/>
          </a:p>
        </p:txBody>
      </p:sp>
      <p:pic>
        <p:nvPicPr>
          <p:cNvPr id="7"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3" name="Rectangle 2"/>
          <p:cNvSpPr/>
          <p:nvPr/>
        </p:nvSpPr>
        <p:spPr>
          <a:xfrm>
            <a:off x="467544" y="1711840"/>
            <a:ext cx="3744416" cy="4247317"/>
          </a:xfrm>
          <a:prstGeom prst="rect">
            <a:avLst/>
          </a:prstGeom>
          <a:ln w="25400">
            <a:solidFill>
              <a:srgbClr val="39B5A6"/>
            </a:solidFill>
          </a:ln>
        </p:spPr>
        <p:txBody>
          <a:bodyPr wrap="square">
            <a:spAutoFit/>
          </a:bodyPr>
          <a:lstStyle/>
          <a:p>
            <a:r>
              <a:rPr lang="en-GB" dirty="0"/>
              <a:t>Knutson (2011) investigated the effect that the quality of sleep has upon eating </a:t>
            </a:r>
            <a:r>
              <a:rPr lang="en-GB" dirty="0" smtClean="0"/>
              <a:t>behaviour.</a:t>
            </a:r>
          </a:p>
          <a:p>
            <a:endParaRPr lang="en-GB" dirty="0"/>
          </a:p>
          <a:p>
            <a:r>
              <a:rPr lang="en-GB" dirty="0"/>
              <a:t>Poor quality sleep was found to be linked with obesity, as it affected appetite regulation, glucose metabolism and blood </a:t>
            </a:r>
            <a:r>
              <a:rPr lang="en-GB" dirty="0" smtClean="0"/>
              <a:t>pressure.</a:t>
            </a:r>
          </a:p>
          <a:p>
            <a:endParaRPr lang="en-GB" dirty="0"/>
          </a:p>
          <a:p>
            <a:r>
              <a:rPr lang="en-GB" dirty="0"/>
              <a:t>Restricting sleep triggered ghrelin levels to boost appetite, so that food intake increased, but without any extra energy usage, leading to weight increase and heightened risk </a:t>
            </a:r>
            <a:r>
              <a:rPr lang="en-GB"/>
              <a:t>of </a:t>
            </a:r>
            <a:r>
              <a:rPr lang="en-GB" smtClean="0"/>
              <a:t>obesity.</a:t>
            </a:r>
            <a:endParaRPr lang="en-GB" dirty="0"/>
          </a:p>
        </p:txBody>
      </p:sp>
      <p:sp>
        <p:nvSpPr>
          <p:cNvPr id="4" name="Rectangle 3"/>
          <p:cNvSpPr/>
          <p:nvPr/>
        </p:nvSpPr>
        <p:spPr>
          <a:xfrm>
            <a:off x="4606867" y="2681337"/>
            <a:ext cx="3682102" cy="2308324"/>
          </a:xfrm>
          <a:prstGeom prst="rect">
            <a:avLst/>
          </a:prstGeom>
        </p:spPr>
        <p:txBody>
          <a:bodyPr wrap="square">
            <a:spAutoFit/>
          </a:bodyPr>
          <a:lstStyle/>
          <a:p>
            <a:pPr marL="342900" indent="-342900">
              <a:buClr>
                <a:srgbClr val="39B5A6"/>
              </a:buClr>
              <a:buFont typeface="+mj-lt"/>
              <a:buAutoNum type="arabicPeriod"/>
            </a:pPr>
            <a:r>
              <a:rPr lang="en-GB" dirty="0"/>
              <a:t>How does Knutson’s study suggest that sleep patterns can contribute to the development of obesity</a:t>
            </a:r>
            <a:r>
              <a:rPr lang="en-GB" dirty="0" smtClean="0"/>
              <a:t>?</a:t>
            </a:r>
          </a:p>
          <a:p>
            <a:pPr marL="342900" indent="-342900">
              <a:buClr>
                <a:srgbClr val="39B5A6"/>
              </a:buClr>
              <a:buFont typeface="+mj-lt"/>
              <a:buAutoNum type="arabicPeriod"/>
            </a:pPr>
            <a:endParaRPr lang="en-GB" dirty="0"/>
          </a:p>
          <a:p>
            <a:pPr marL="342900" indent="-342900">
              <a:buClr>
                <a:srgbClr val="39B5A6"/>
              </a:buClr>
              <a:buFont typeface="+mj-lt"/>
              <a:buAutoNum type="arabicPeriod"/>
            </a:pPr>
            <a:r>
              <a:rPr lang="en-GB" dirty="0"/>
              <a:t>How could alterations in sleep patterns be used to reduce overeating and obesity?</a:t>
            </a:r>
          </a:p>
        </p:txBody>
      </p:sp>
    </p:spTree>
    <p:extLst>
      <p:ext uri="{BB962C8B-B14F-4D97-AF65-F5344CB8AC3E}">
        <p14:creationId xmlns:p14="http://schemas.microsoft.com/office/powerpoint/2010/main" val="3211527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854</Words>
  <Application>Microsoft Office PowerPoint</Application>
  <PresentationFormat>On-screen Show (4:3)</PresentationFormat>
  <Paragraphs>91</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Health psychology</vt:lpstr>
      <vt:lpstr>Activity</vt:lpstr>
      <vt:lpstr>Factors in obesity</vt:lpstr>
      <vt:lpstr>Command words:  The language of the learning outcomes</vt:lpstr>
      <vt:lpstr>Prevention strategies for obesity</vt:lpstr>
      <vt:lpstr>Command words: The language of the learning outcomes</vt:lpstr>
      <vt:lpstr>Sleep and obesity</vt:lpstr>
    </vt:vector>
  </TitlesOfParts>
  <Company>Hachette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Beth.Cleall</dc:creator>
  <cp:lastModifiedBy>Beth.Cleall</cp:lastModifiedBy>
  <cp:revision>21</cp:revision>
  <dcterms:created xsi:type="dcterms:W3CDTF">2013-04-15T10:21:38Z</dcterms:created>
  <dcterms:modified xsi:type="dcterms:W3CDTF">2013-05-09T10:00:44Z</dcterms:modified>
</cp:coreProperties>
</file>