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A6"/>
    <a:srgbClr val="717171"/>
    <a:srgbClr val="3BBBAC"/>
    <a:srgbClr val="3BBBB8"/>
    <a:srgbClr val="3DB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A6EEC-7FF3-4F22-83CB-75316F0A7CD0}" type="datetimeFigureOut">
              <a:rPr lang="en-GB" smtClean="0"/>
              <a:t>09/05/2013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136D-812C-444B-A837-AA7B7C3C8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0136D-812C-444B-A837-AA7B7C3C891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57EB-F6F6-407F-BB04-9BD15047BAD2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3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F45C-E4D5-4F4F-966E-47FF33F9CC05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948-800F-49C1-926B-F138F737B2C8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906-FE07-4B77-90B1-FAB8EC53E25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28CD-E7B2-41EE-84DB-B0AB395432EA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595E-1CBA-4B11-A708-5DAE6A700B5B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165A-3A90-49C1-9222-AA3690403937}" type="datetime1">
              <a:rPr lang="en-GB" smtClean="0"/>
              <a:t>09/05/2013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0269-7030-43EA-9497-B8C88D3C0C7D}" type="datetime1">
              <a:rPr lang="en-GB" smtClean="0"/>
              <a:t>09/05/2013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6774-30D5-49F6-935F-2FB0D3C45EB2}" type="datetime1">
              <a:rPr lang="en-GB" smtClean="0"/>
              <a:t>09/05/2013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1964-3700-47D4-9255-AA81982AD901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E10-A2A5-4A35-897D-E95BE3E43418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0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B5A6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BD80-A9E5-40C0-8C4E-C3966F0AFB9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3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en-GB" b="1" dirty="0" smtClean="0"/>
              <a:t>Qualitative methods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4509120"/>
            <a:ext cx="6984776" cy="64807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717171"/>
                </a:solidFill>
              </a:rPr>
              <a:t>An Introduction</a:t>
            </a:r>
            <a:endParaRPr lang="en-GB" b="1" dirty="0">
              <a:solidFill>
                <a:srgbClr val="717171"/>
              </a:solidFill>
            </a:endParaRPr>
          </a:p>
        </p:txBody>
      </p:sp>
      <p:pic>
        <p:nvPicPr>
          <p:cNvPr id="4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30188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18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4010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4000" dirty="0" smtClean="0"/>
              <a:t>Pre-session preparation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3768" y="5301208"/>
            <a:ext cx="4041702" cy="504056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2400" b="1" dirty="0" smtClean="0"/>
              <a:t>You </a:t>
            </a:r>
            <a:r>
              <a:rPr lang="en-GB" sz="2400" b="1" dirty="0"/>
              <a:t>must not count </a:t>
            </a:r>
            <a:r>
              <a:rPr lang="en-GB" sz="2400" b="1" dirty="0" smtClean="0"/>
              <a:t>anything!</a:t>
            </a:r>
            <a:endParaRPr lang="en-GB" sz="2400" b="1" dirty="0"/>
          </a:p>
          <a:p>
            <a:endParaRPr lang="en-GB" sz="18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© </a:t>
            </a:r>
            <a:r>
              <a:rPr lang="en-GB" dirty="0" err="1" smtClean="0"/>
              <a:t>Hodder</a:t>
            </a:r>
            <a:r>
              <a:rPr lang="en-GB" dirty="0" smtClean="0"/>
              <a:t> &amp; Stoughton 2013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403648" y="1628800"/>
            <a:ext cx="65342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39B5A6"/>
              </a:buClr>
              <a:buFont typeface="Arial" pitchFamily="34" charset="0"/>
              <a:buChar char="•"/>
            </a:pPr>
            <a:r>
              <a:rPr lang="en-GB" sz="2400" dirty="0"/>
              <a:t>Locate a </a:t>
            </a:r>
            <a:r>
              <a:rPr lang="en-GB" sz="2400" b="1" dirty="0">
                <a:solidFill>
                  <a:srgbClr val="39B5A6"/>
                </a:solidFill>
              </a:rPr>
              <a:t>short interview </a:t>
            </a:r>
            <a:r>
              <a:rPr lang="en-GB" sz="2400" dirty="0"/>
              <a:t>(around 500-700 words) or blog of the same kind of </a:t>
            </a:r>
            <a:r>
              <a:rPr lang="en-GB" sz="2400" dirty="0" smtClean="0"/>
              <a:t>length written by an </a:t>
            </a:r>
            <a:r>
              <a:rPr lang="en-GB" sz="2400" dirty="0"/>
              <a:t>individual of your </a:t>
            </a:r>
            <a:r>
              <a:rPr lang="en-GB" sz="2400" dirty="0" smtClean="0"/>
              <a:t>choice.</a:t>
            </a:r>
          </a:p>
          <a:p>
            <a:pPr marL="342900" indent="-34290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342900" indent="-342900">
              <a:buClr>
                <a:srgbClr val="39B5A6"/>
              </a:buClr>
              <a:buFont typeface="Arial" pitchFamily="34" charset="0"/>
              <a:buChar char="•"/>
            </a:pPr>
            <a:r>
              <a:rPr lang="en-GB" sz="2400" b="1" dirty="0">
                <a:solidFill>
                  <a:srgbClr val="39B5A6"/>
                </a:solidFill>
              </a:rPr>
              <a:t>Print a copy </a:t>
            </a:r>
            <a:r>
              <a:rPr lang="en-GB" sz="2400" dirty="0"/>
              <a:t>of your chosen material and </a:t>
            </a:r>
            <a:r>
              <a:rPr lang="en-GB" sz="2400" dirty="0" smtClean="0"/>
              <a:t>bring it </a:t>
            </a:r>
            <a:r>
              <a:rPr lang="en-GB" sz="2400" dirty="0"/>
              <a:t>to the lesson on qualitative </a:t>
            </a:r>
            <a:r>
              <a:rPr lang="en-GB" sz="2400" dirty="0" smtClean="0"/>
              <a:t>methods.</a:t>
            </a:r>
          </a:p>
          <a:p>
            <a:pPr marL="342900" indent="-34290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342900" indent="-342900">
              <a:buClr>
                <a:srgbClr val="39B5A6"/>
              </a:buClr>
              <a:buFont typeface="Arial" pitchFamily="34" charset="0"/>
              <a:buChar char="•"/>
            </a:pPr>
            <a:r>
              <a:rPr lang="en-GB" sz="2400" dirty="0"/>
              <a:t>Identify one possible way that you could </a:t>
            </a:r>
            <a:r>
              <a:rPr lang="en-GB" sz="2400" dirty="0" err="1" smtClean="0"/>
              <a:t>analyze</a:t>
            </a:r>
            <a:r>
              <a:rPr lang="en-GB" sz="2400" dirty="0" smtClean="0"/>
              <a:t> </a:t>
            </a:r>
            <a:r>
              <a:rPr lang="en-GB" sz="2400" dirty="0"/>
              <a:t>your data and prepare to explain this to the rest of the group. </a:t>
            </a:r>
          </a:p>
        </p:txBody>
      </p:sp>
    </p:spTree>
    <p:extLst>
      <p:ext uri="{BB962C8B-B14F-4D97-AF65-F5344CB8AC3E}">
        <p14:creationId xmlns:p14="http://schemas.microsoft.com/office/powerpoint/2010/main" val="24450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08660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2800" dirty="0" smtClean="0">
                <a:cs typeface="Times New Roman" pitchFamily="18" charset="0"/>
              </a:rPr>
              <a:t>Command words:</a:t>
            </a:r>
            <a:br>
              <a:rPr lang="en-GB" sz="2800" dirty="0" smtClean="0">
                <a:cs typeface="Times New Roman" pitchFamily="18" charset="0"/>
              </a:rPr>
            </a:br>
            <a:r>
              <a:rPr lang="en-GB" sz="2800" dirty="0" smtClean="0">
                <a:cs typeface="Times New Roman" pitchFamily="18" charset="0"/>
              </a:rPr>
              <a:t>The language of the learning outcomes</a:t>
            </a:r>
            <a:endParaRPr lang="en-GB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636912"/>
            <a:ext cx="8244535" cy="2592288"/>
          </a:xfrm>
          <a:ln w="25400">
            <a:noFill/>
          </a:ln>
        </p:spPr>
        <p:txBody>
          <a:bodyPr>
            <a:noAutofit/>
          </a:bodyPr>
          <a:lstStyle/>
          <a:p>
            <a:pPr>
              <a:buClr>
                <a:srgbClr val="39B5A6"/>
              </a:buClr>
            </a:pPr>
            <a:r>
              <a:rPr lang="en-GB" b="1" dirty="0">
                <a:solidFill>
                  <a:srgbClr val="39B5A6"/>
                </a:solidFill>
              </a:rPr>
              <a:t>Distinguish between </a:t>
            </a:r>
            <a:r>
              <a:rPr lang="en-GB" dirty="0"/>
              <a:t>qualitative and quantitative data</a:t>
            </a:r>
            <a:r>
              <a:rPr lang="en-GB" dirty="0" smtClean="0"/>
              <a:t>.</a:t>
            </a:r>
          </a:p>
          <a:p>
            <a:pPr>
              <a:buClr>
                <a:srgbClr val="39B5A6"/>
              </a:buClr>
            </a:pPr>
            <a:endParaRPr lang="en-GB" dirty="0"/>
          </a:p>
          <a:p>
            <a:pPr>
              <a:buClr>
                <a:srgbClr val="39B5A6"/>
              </a:buClr>
            </a:pPr>
            <a:r>
              <a:rPr lang="en-GB" b="1" dirty="0">
                <a:solidFill>
                  <a:srgbClr val="39B5A6"/>
                </a:solidFill>
              </a:rPr>
              <a:t>Explain strengths and limitations </a:t>
            </a:r>
            <a:r>
              <a:rPr lang="en-GB" dirty="0"/>
              <a:t>of a qualitative approach to research.</a:t>
            </a:r>
          </a:p>
          <a:p>
            <a:endParaRPr lang="en-GB" sz="14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What is qualitative data?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8254879" cy="36724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000" dirty="0"/>
              <a:t>Qualitative data is </a:t>
            </a:r>
            <a:r>
              <a:rPr lang="en-GB" sz="2000" dirty="0" smtClean="0"/>
              <a:t>non-numeric</a:t>
            </a:r>
            <a:r>
              <a:rPr lang="en-GB" sz="2000" dirty="0"/>
              <a:t>. </a:t>
            </a:r>
            <a:r>
              <a:rPr lang="en-GB" sz="2000" dirty="0" smtClean="0"/>
              <a:t>It </a:t>
            </a:r>
            <a:r>
              <a:rPr lang="en-GB" sz="2000" dirty="0"/>
              <a:t>generally involves verbal reports.</a:t>
            </a:r>
          </a:p>
          <a:p>
            <a:pPr>
              <a:lnSpc>
                <a:spcPct val="90000"/>
              </a:lnSpc>
              <a:buNone/>
            </a:pPr>
            <a:r>
              <a:rPr lang="en-GB" sz="2000" dirty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GB" sz="2000" dirty="0"/>
              <a:t>Methods of collecting qualitative data include: </a:t>
            </a:r>
            <a:endParaRPr lang="en-GB" sz="2000" dirty="0" smtClean="0"/>
          </a:p>
          <a:p>
            <a:pPr>
              <a:lnSpc>
                <a:spcPct val="90000"/>
              </a:lnSpc>
              <a:buNone/>
            </a:pPr>
            <a:endParaRPr lang="en-GB" sz="900" dirty="0"/>
          </a:p>
          <a:p>
            <a:pPr marL="514350" indent="-514350">
              <a:buFont typeface="+mj-lt"/>
              <a:buAutoNum type="arabicPeriod"/>
            </a:pPr>
            <a:r>
              <a:rPr lang="en-GB" sz="2000" b="1" dirty="0" smtClean="0">
                <a:solidFill>
                  <a:srgbClr val="39B5A6"/>
                </a:solidFill>
              </a:rPr>
              <a:t>Interviews</a:t>
            </a:r>
            <a:r>
              <a:rPr lang="en-GB" sz="2000" dirty="0" smtClean="0"/>
              <a:t>: </a:t>
            </a:r>
            <a:r>
              <a:rPr lang="en-GB" sz="2000" dirty="0"/>
              <a:t>semi-structured, focus group and narrative </a:t>
            </a:r>
            <a:r>
              <a:rPr lang="en-GB" sz="2000" dirty="0" smtClean="0"/>
              <a:t>interviews</a:t>
            </a:r>
          </a:p>
          <a:p>
            <a:pPr marL="514350" indent="-514350">
              <a:buFont typeface="+mj-lt"/>
              <a:buAutoNum type="arabicPeriod"/>
            </a:pPr>
            <a:endParaRPr lang="en-GB" sz="900" dirty="0"/>
          </a:p>
          <a:p>
            <a:pPr marL="514350" indent="-514350">
              <a:buFont typeface="+mj-lt"/>
              <a:buAutoNum type="arabicPeriod"/>
            </a:pPr>
            <a:r>
              <a:rPr lang="en-GB" sz="2000" b="1" dirty="0" smtClean="0">
                <a:solidFill>
                  <a:srgbClr val="39B5A6"/>
                </a:solidFill>
              </a:rPr>
              <a:t>Observations</a:t>
            </a:r>
            <a:r>
              <a:rPr lang="en-GB" sz="2000" dirty="0" smtClean="0"/>
              <a:t>: </a:t>
            </a:r>
            <a:r>
              <a:rPr lang="en-GB" sz="2000" dirty="0"/>
              <a:t>participant, non-participant, naturalistic, overt and </a:t>
            </a:r>
            <a:r>
              <a:rPr lang="en-GB" sz="2000" dirty="0" smtClean="0"/>
              <a:t>covert</a:t>
            </a:r>
          </a:p>
          <a:p>
            <a:pPr marL="514350" indent="-514350">
              <a:buFont typeface="+mj-lt"/>
              <a:buAutoNum type="arabicPeriod"/>
            </a:pPr>
            <a:endParaRPr lang="en-GB" sz="900" dirty="0"/>
          </a:p>
          <a:p>
            <a:pPr marL="514350" indent="-514350">
              <a:buFont typeface="+mj-lt"/>
              <a:buAutoNum type="arabicPeriod"/>
            </a:pPr>
            <a:r>
              <a:rPr lang="en-GB" sz="2000" b="1" dirty="0">
                <a:solidFill>
                  <a:srgbClr val="39B5A6"/>
                </a:solidFill>
              </a:rPr>
              <a:t>Case studies </a:t>
            </a:r>
            <a:endParaRPr lang="en-GB" sz="2000" b="1" dirty="0" smtClean="0">
              <a:solidFill>
                <a:srgbClr val="39B5A6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sz="2000" b="1" dirty="0">
              <a:solidFill>
                <a:srgbClr val="39B5A6"/>
              </a:solidFill>
            </a:endParaRPr>
          </a:p>
          <a:p>
            <a:pPr marL="0" indent="0">
              <a:buNone/>
            </a:pPr>
            <a:r>
              <a:rPr lang="en-GB" sz="2000" dirty="0"/>
              <a:t>Qualitative researchers ‘draw out’ meanings from the explanations given by participants.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Qualitative data can also be collected from sources such as books, </a:t>
            </a:r>
            <a:r>
              <a:rPr lang="en-GB" sz="2000" dirty="0" smtClean="0"/>
              <a:t>newspapers</a:t>
            </a:r>
            <a:r>
              <a:rPr lang="en-GB" sz="2000" dirty="0"/>
              <a:t>, blogs, </a:t>
            </a:r>
            <a:r>
              <a:rPr lang="en-GB" sz="2000" dirty="0" smtClean="0"/>
              <a:t>TV </a:t>
            </a:r>
            <a:r>
              <a:rPr lang="en-GB" sz="2000" dirty="0"/>
              <a:t>programmes </a:t>
            </a:r>
            <a:r>
              <a:rPr lang="en-GB" sz="2000" dirty="0" smtClean="0"/>
              <a:t>and films.</a:t>
            </a:r>
            <a:endParaRPr lang="en-GB" sz="2000" dirty="0"/>
          </a:p>
          <a:p>
            <a:pPr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/>
              <a:t>Strengths of qualitative data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992" y="2204864"/>
            <a:ext cx="8254879" cy="3744416"/>
          </a:xfrm>
          <a:ln w="25400">
            <a:noFill/>
          </a:ln>
        </p:spPr>
        <p:txBody>
          <a:bodyPr>
            <a:noAutofit/>
          </a:bodyPr>
          <a:lstStyle/>
          <a:p>
            <a:pPr>
              <a:buClr>
                <a:srgbClr val="39B5A6"/>
              </a:buClr>
            </a:pPr>
            <a:r>
              <a:rPr lang="en-GB" sz="2400" b="1" dirty="0">
                <a:solidFill>
                  <a:srgbClr val="39B5A6"/>
                </a:solidFill>
              </a:rPr>
              <a:t>Rich</a:t>
            </a:r>
            <a:r>
              <a:rPr lang="en-GB" sz="2400" b="1" dirty="0"/>
              <a:t>, </a:t>
            </a:r>
            <a:r>
              <a:rPr lang="en-GB" sz="2400" b="1" dirty="0">
                <a:solidFill>
                  <a:srgbClr val="39B5A6"/>
                </a:solidFill>
              </a:rPr>
              <a:t>detailed data </a:t>
            </a:r>
            <a:r>
              <a:rPr lang="en-GB" sz="2400" dirty="0"/>
              <a:t>is produced using qualitative methods. </a:t>
            </a:r>
            <a:endParaRPr lang="en-GB" sz="2400" dirty="0" smtClean="0"/>
          </a:p>
          <a:p>
            <a:pPr>
              <a:buClr>
                <a:srgbClr val="39B5A6"/>
              </a:buClr>
            </a:pPr>
            <a:endParaRPr lang="en-GB" sz="800" dirty="0"/>
          </a:p>
          <a:p>
            <a:pPr>
              <a:buClr>
                <a:srgbClr val="39B5A6"/>
              </a:buClr>
            </a:pPr>
            <a:r>
              <a:rPr lang="en-GB" sz="2400" dirty="0"/>
              <a:t>It allows an insight </a:t>
            </a:r>
            <a:r>
              <a:rPr lang="en-GB" sz="2400" dirty="0" smtClean="0"/>
              <a:t>into </a:t>
            </a:r>
            <a:r>
              <a:rPr lang="en-GB" sz="2400" b="1" dirty="0">
                <a:solidFill>
                  <a:srgbClr val="39B5A6"/>
                </a:solidFill>
              </a:rPr>
              <a:t>human </a:t>
            </a:r>
            <a:r>
              <a:rPr lang="en-GB" sz="2400" b="1" dirty="0" smtClean="0">
                <a:solidFill>
                  <a:srgbClr val="39B5A6"/>
                </a:solidFill>
              </a:rPr>
              <a:t>experiences/feelings </a:t>
            </a:r>
            <a:r>
              <a:rPr lang="en-GB" sz="2400" dirty="0"/>
              <a:t>which is not available from quantitative </a:t>
            </a:r>
            <a:r>
              <a:rPr lang="en-GB" sz="2400" dirty="0" smtClean="0"/>
              <a:t>data.</a:t>
            </a:r>
          </a:p>
          <a:p>
            <a:pPr>
              <a:buClr>
                <a:srgbClr val="39B5A6"/>
              </a:buClr>
            </a:pPr>
            <a:endParaRPr lang="en-GB" sz="800" dirty="0"/>
          </a:p>
          <a:p>
            <a:pPr>
              <a:buClr>
                <a:srgbClr val="39B5A6"/>
              </a:buClr>
            </a:pPr>
            <a:r>
              <a:rPr lang="en-GB" sz="2400" dirty="0"/>
              <a:t>This means that it is much more suitable for the exploration of </a:t>
            </a:r>
            <a:r>
              <a:rPr lang="en-GB" sz="2400" b="1" dirty="0" smtClean="0">
                <a:solidFill>
                  <a:srgbClr val="39B5A6"/>
                </a:solidFill>
              </a:rPr>
              <a:t>sensitive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/>
              <a:t>or emotional </a:t>
            </a:r>
            <a:r>
              <a:rPr lang="en-GB" sz="2400" b="1" dirty="0" smtClean="0">
                <a:solidFill>
                  <a:srgbClr val="39B5A6"/>
                </a:solidFill>
              </a:rPr>
              <a:t>issues</a:t>
            </a:r>
            <a:r>
              <a:rPr lang="en-GB" sz="2400" dirty="0" smtClean="0"/>
              <a:t>/problems.</a:t>
            </a:r>
          </a:p>
          <a:p>
            <a:pPr>
              <a:buClr>
                <a:srgbClr val="39B5A6"/>
              </a:buClr>
            </a:pPr>
            <a:endParaRPr lang="en-GB" sz="800" dirty="0"/>
          </a:p>
          <a:p>
            <a:pPr>
              <a:buClr>
                <a:srgbClr val="39B5A6"/>
              </a:buClr>
            </a:pPr>
            <a:r>
              <a:rPr lang="en-GB" sz="2400" dirty="0"/>
              <a:t>This approach can challenge existing </a:t>
            </a:r>
            <a:r>
              <a:rPr lang="en-GB" sz="2400" dirty="0" smtClean="0"/>
              <a:t>explanations/theories </a:t>
            </a:r>
            <a:r>
              <a:rPr lang="en-GB" sz="2400" dirty="0"/>
              <a:t>or lead to new theories being developed. </a:t>
            </a:r>
          </a:p>
          <a:p>
            <a:endParaRPr lang="en-GB" sz="20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Challenges of qualitative data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721" y="1916832"/>
            <a:ext cx="8208912" cy="3960440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39B5A6"/>
              </a:buClr>
            </a:pPr>
            <a:r>
              <a:rPr lang="en-GB" sz="4000" dirty="0"/>
              <a:t>Interpretations of qualitative data are highly </a:t>
            </a:r>
            <a:r>
              <a:rPr lang="en-GB" sz="4000" b="1" dirty="0" smtClean="0">
                <a:solidFill>
                  <a:srgbClr val="39B5A6"/>
                </a:solidFill>
              </a:rPr>
              <a:t>subjective</a:t>
            </a:r>
            <a:r>
              <a:rPr lang="en-GB" sz="4000" b="1" dirty="0" smtClean="0"/>
              <a:t>.</a:t>
            </a:r>
          </a:p>
          <a:p>
            <a:pPr>
              <a:buClr>
                <a:srgbClr val="39B5A6"/>
              </a:buClr>
            </a:pPr>
            <a:endParaRPr lang="en-GB" sz="1000" b="1" dirty="0">
              <a:solidFill>
                <a:srgbClr val="39B5A6"/>
              </a:solidFill>
            </a:endParaRPr>
          </a:p>
          <a:p>
            <a:pPr>
              <a:buClr>
                <a:srgbClr val="39B5A6"/>
              </a:buClr>
            </a:pPr>
            <a:r>
              <a:rPr lang="en-GB" sz="4000" dirty="0" smtClean="0"/>
              <a:t>Two </a:t>
            </a:r>
            <a:r>
              <a:rPr lang="en-GB" sz="4000" dirty="0"/>
              <a:t>researchers may perceive or interpret data from </a:t>
            </a:r>
            <a:r>
              <a:rPr lang="en-GB" sz="4000" dirty="0" smtClean="0"/>
              <a:t>an </a:t>
            </a:r>
            <a:r>
              <a:rPr lang="en-GB" sz="4000" dirty="0"/>
              <a:t>interview in quite </a:t>
            </a:r>
            <a:r>
              <a:rPr lang="en-GB" sz="4000" dirty="0" smtClean="0"/>
              <a:t>different ways.</a:t>
            </a:r>
          </a:p>
          <a:p>
            <a:pPr>
              <a:buClr>
                <a:srgbClr val="39B5A6"/>
              </a:buClr>
            </a:pPr>
            <a:endParaRPr lang="en-GB" sz="1100" dirty="0"/>
          </a:p>
          <a:p>
            <a:pPr>
              <a:buClr>
                <a:srgbClr val="39B5A6"/>
              </a:buClr>
            </a:pPr>
            <a:r>
              <a:rPr lang="en-GB" sz="4000" dirty="0"/>
              <a:t>This means that researchers must take a </a:t>
            </a:r>
            <a:r>
              <a:rPr lang="en-GB" sz="4000" b="1" dirty="0">
                <a:solidFill>
                  <a:srgbClr val="39B5A6"/>
                </a:solidFill>
              </a:rPr>
              <a:t>reflexive stance </a:t>
            </a:r>
            <a:r>
              <a:rPr lang="en-GB" sz="4000" dirty="0"/>
              <a:t>and identify their </a:t>
            </a:r>
            <a:r>
              <a:rPr lang="en-GB" sz="4000" dirty="0" smtClean="0"/>
              <a:t>own ‘position</a:t>
            </a:r>
            <a:r>
              <a:rPr lang="en-GB" sz="4000" dirty="0"/>
              <a:t>’ in relation to the research </a:t>
            </a:r>
            <a:r>
              <a:rPr lang="en-GB" sz="4000" dirty="0" smtClean="0"/>
              <a:t>topic. </a:t>
            </a:r>
          </a:p>
          <a:p>
            <a:pPr>
              <a:buClr>
                <a:srgbClr val="39B5A6"/>
              </a:buClr>
            </a:pPr>
            <a:endParaRPr lang="en-GB" sz="1100" dirty="0"/>
          </a:p>
          <a:p>
            <a:pPr>
              <a:buClr>
                <a:srgbClr val="39B5A6"/>
              </a:buClr>
            </a:pPr>
            <a:r>
              <a:rPr lang="en-GB" sz="4000" dirty="0" err="1"/>
              <a:t>Analyzing</a:t>
            </a:r>
            <a:r>
              <a:rPr lang="en-GB" sz="4000" dirty="0"/>
              <a:t> qualitative data </a:t>
            </a:r>
            <a:r>
              <a:rPr lang="en-GB" sz="4000" b="1" dirty="0">
                <a:solidFill>
                  <a:srgbClr val="39B5A6"/>
                </a:solidFill>
              </a:rPr>
              <a:t>takes time </a:t>
            </a:r>
            <a:r>
              <a:rPr lang="en-GB" sz="4000" dirty="0"/>
              <a:t>making this kind of approach generally more </a:t>
            </a:r>
            <a:r>
              <a:rPr lang="en-GB" sz="4000" dirty="0" smtClean="0"/>
              <a:t>expensive. </a:t>
            </a:r>
            <a:endParaRPr lang="en-GB" sz="4000" dirty="0"/>
          </a:p>
          <a:p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53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Quantitative </a:t>
            </a:r>
            <a:r>
              <a:rPr lang="en-GB" sz="3600" dirty="0" err="1" smtClean="0">
                <a:cs typeface="Times New Roman" pitchFamily="18" charset="0"/>
              </a:rPr>
              <a:t>vs</a:t>
            </a:r>
            <a:r>
              <a:rPr lang="en-GB" sz="3600" dirty="0" smtClean="0">
                <a:cs typeface="Times New Roman" pitchFamily="18" charset="0"/>
              </a:rPr>
              <a:t> Qualitative research</a:t>
            </a:r>
            <a:endParaRPr lang="en-GB" sz="3600" dirty="0"/>
          </a:p>
        </p:txBody>
      </p:sp>
      <p:pic>
        <p:nvPicPr>
          <p:cNvPr id="7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67544" y="1711841"/>
            <a:ext cx="3744416" cy="3200876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39B5A6"/>
                </a:solidFill>
              </a:rPr>
              <a:t>Quantitative researchers</a:t>
            </a:r>
          </a:p>
          <a:p>
            <a:pPr algn="ctr"/>
            <a:endParaRPr lang="en-GB" sz="800" b="1" dirty="0" smtClean="0">
              <a:solidFill>
                <a:srgbClr val="39B5A6"/>
              </a:solidFill>
            </a:endParaRP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 smtClean="0"/>
              <a:t>Use </a:t>
            </a:r>
            <a:r>
              <a:rPr lang="en-GB" dirty="0"/>
              <a:t>a </a:t>
            </a:r>
            <a:r>
              <a:rPr lang="en-GB" b="1" dirty="0"/>
              <a:t>deductive </a:t>
            </a:r>
            <a:r>
              <a:rPr lang="en-GB" b="1" dirty="0" smtClean="0"/>
              <a:t>approach. 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Collect data in the form of numbers </a:t>
            </a:r>
            <a:r>
              <a:rPr lang="en-GB" dirty="0" smtClean="0"/>
              <a:t>(e.g</a:t>
            </a:r>
            <a:r>
              <a:rPr lang="en-GB" dirty="0"/>
              <a:t>. </a:t>
            </a:r>
            <a:r>
              <a:rPr lang="en-GB" dirty="0" smtClean="0"/>
              <a:t>scores).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Data are subjected to statistical tests to determine </a:t>
            </a:r>
            <a:r>
              <a:rPr lang="en-GB" dirty="0" smtClean="0"/>
              <a:t>significance.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Sees the researcher as </a:t>
            </a:r>
            <a:r>
              <a:rPr lang="en-GB" dirty="0" smtClean="0"/>
              <a:t>objective.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Prefers random sampling with the intent of </a:t>
            </a:r>
            <a:r>
              <a:rPr lang="en-GB" dirty="0" smtClean="0"/>
              <a:t>generalizing.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06867" y="1711841"/>
            <a:ext cx="3682102" cy="4031873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39B5A6"/>
                </a:solidFill>
              </a:rPr>
              <a:t>Qualitative researchers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b="1" dirty="0" smtClean="0">
              <a:solidFill>
                <a:srgbClr val="39B5A6"/>
              </a:solidFill>
            </a:endParaRP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 smtClean="0"/>
              <a:t>Use </a:t>
            </a:r>
            <a:r>
              <a:rPr lang="en-GB" dirty="0"/>
              <a:t>an </a:t>
            </a:r>
            <a:r>
              <a:rPr lang="en-GB" b="1" dirty="0"/>
              <a:t>inductive </a:t>
            </a:r>
            <a:r>
              <a:rPr lang="en-GB" b="1" dirty="0" smtClean="0"/>
              <a:t>approach </a:t>
            </a:r>
            <a:r>
              <a:rPr lang="en-GB" dirty="0" smtClean="0"/>
              <a:t>and </a:t>
            </a:r>
            <a:r>
              <a:rPr lang="en-GB" dirty="0"/>
              <a:t>‘draw out’ meanings from </a:t>
            </a:r>
            <a:r>
              <a:rPr lang="en-GB" dirty="0" smtClean="0"/>
              <a:t>data.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Collect </a:t>
            </a:r>
            <a:r>
              <a:rPr lang="en-GB" dirty="0" smtClean="0"/>
              <a:t>data </a:t>
            </a:r>
            <a:r>
              <a:rPr lang="en-GB" dirty="0"/>
              <a:t>in the form of words often with audio or video </a:t>
            </a:r>
            <a:r>
              <a:rPr lang="en-GB" dirty="0" smtClean="0"/>
              <a:t>recordings.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Data can be subjected to quantitative or qualitative </a:t>
            </a:r>
            <a:r>
              <a:rPr lang="en-GB" dirty="0" smtClean="0"/>
              <a:t>analysis.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 smtClean="0"/>
              <a:t>Acknowledges that </a:t>
            </a:r>
            <a:r>
              <a:rPr lang="en-GB" dirty="0"/>
              <a:t>research </a:t>
            </a:r>
            <a:r>
              <a:rPr lang="en-GB" dirty="0" smtClean="0"/>
              <a:t>is subjective and requires reflexivity.</a:t>
            </a:r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endParaRPr lang="en-GB" sz="800" dirty="0"/>
          </a:p>
          <a:p>
            <a:pPr marL="28575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dirty="0"/>
              <a:t>Prefers purposive </a:t>
            </a:r>
            <a:r>
              <a:rPr lang="en-GB" dirty="0" smtClean="0"/>
              <a:t>sampling.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52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438</Words>
  <Application>Microsoft Office PowerPoint</Application>
  <PresentationFormat>On-screen Show (4:3)</PresentationFormat>
  <Paragraphs>74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Qualitative methods</vt:lpstr>
      <vt:lpstr>Pre-session preparation</vt:lpstr>
      <vt:lpstr>Command words: The language of the learning outcomes</vt:lpstr>
      <vt:lpstr>What is qualitative data?</vt:lpstr>
      <vt:lpstr>Strengths of qualitative data</vt:lpstr>
      <vt:lpstr>Challenges of qualitative data</vt:lpstr>
      <vt:lpstr>Quantitative vs Qualitative research</vt:lpstr>
    </vt:vector>
  </TitlesOfParts>
  <Company>Hachette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Beth.Cleall</dc:creator>
  <cp:lastModifiedBy>Beth.Cleall</cp:lastModifiedBy>
  <cp:revision>23</cp:revision>
  <dcterms:created xsi:type="dcterms:W3CDTF">2013-04-15T10:21:38Z</dcterms:created>
  <dcterms:modified xsi:type="dcterms:W3CDTF">2013-05-09T10:03:19Z</dcterms:modified>
</cp:coreProperties>
</file>